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7" r:id="rId9"/>
    <p:sldId id="268" r:id="rId10"/>
    <p:sldId id="263" r:id="rId11"/>
    <p:sldId id="269" r:id="rId12"/>
    <p:sldId id="264" r:id="rId13"/>
    <p:sldId id="265" r:id="rId14"/>
    <p:sldId id="270" r:id="rId15"/>
    <p:sldId id="266" r:id="rId16"/>
  </p:sldIdLst>
  <p:sldSz cx="9144000" cy="5143500" type="screen16x9"/>
  <p:notesSz cx="6858000" cy="9144000"/>
  <p:embeddedFontLst>
    <p:embeddedFont>
      <p:font typeface="Cambria Math" panose="02040503050406030204" pitchFamily="18" charset="0"/>
      <p:regular r:id="rId18"/>
    </p:embeddedFont>
    <p:embeddedFont>
      <p:font typeface="Rubik" panose="020B0604020202020204" charset="-79"/>
      <p:regular r:id="rId19"/>
      <p:bold r:id="rId20"/>
      <p:italic r:id="rId21"/>
      <p:boldItalic r:id="rId22"/>
    </p:embeddedFont>
    <p:embeddedFont>
      <p:font typeface="Rubik Light" panose="020B0604020202020204" charset="-79"/>
      <p:regular r:id="rId23"/>
      <p:bold r:id="rId24"/>
      <p:italic r:id="rId25"/>
      <p:boldItalic r:id="rId26"/>
    </p:embeddedFont>
    <p:embeddedFont>
      <p:font typeface="Rubik Medium" panose="020B0604020202020204" charset="-79"/>
      <p:regular r:id="rId27"/>
      <p:bold r:id="rId28"/>
      <p:italic r:id="rId29"/>
      <p:boldItalic r:id="rId30"/>
    </p:embeddedFont>
    <p:embeddedFont>
      <p:font typeface="Rubik SemiBold" panose="020B0604020202020204" charset="-79"/>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914" y="79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presProps" Target="presProps.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52799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955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5ee86830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65ee86830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9021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2981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4" name="Google Shape;1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github.com/daviroyota/Rakamin-Kimia-Farma-Project-Based-Internship-Big-Data-Analytics"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lookerstudio.google.com/reporting/b6aee41d-fb7e-47b4-bdc4-89de79dcde72" TargetMode="Externa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daviroyota/" TargetMode="External"/><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drive.google.com/file/d/15XdouF0RCQQyy3_NVSedgbF4uGfSHFeV/view?usp=drive_lin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drive.google.com/file/d/11ig-J6frbFoZEhBeHb4MXGoaIzk9WLt1/view?usp=drive_link" TargetMode="External"/><Relationship Id="rId5" Type="http://schemas.openxmlformats.org/officeDocument/2006/relationships/hyperlink" Target="https://drive.google.com/file/d/1GUjgXaJRXAVSRJ5XqFBCphAZi-n2DJIS/view?usp=drive_link"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ithub.com/daviroyota/Rakamin-Kimia-Farma-Project-Based-Internship-Big-Data-Analytics" TargetMode="External"/><Relationship Id="rId5" Type="http://schemas.openxmlformats.org/officeDocument/2006/relationships/hyperlink" Target="https://youtu.be/KrLDNmWG1bk"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517900" y="1596200"/>
            <a:ext cx="5587065" cy="1661963"/>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fi-FI" sz="3200" b="1" dirty="0">
                <a:solidFill>
                  <a:schemeClr val="lt1"/>
                </a:solidFill>
                <a:latin typeface="Rubik"/>
                <a:ea typeface="Rubik"/>
                <a:cs typeface="Rubik"/>
                <a:sym typeface="Rubik"/>
              </a:rPr>
              <a:t>Analisis Kinerja Bisnis Kimia Farma</a:t>
            </a:r>
          </a:p>
          <a:p>
            <a:pPr marL="0" marR="0" lvl="0" indent="0" algn="l" rtl="0">
              <a:lnSpc>
                <a:spcPct val="100000"/>
              </a:lnSpc>
              <a:spcBef>
                <a:spcPts val="0"/>
              </a:spcBef>
              <a:spcAft>
                <a:spcPts val="0"/>
              </a:spcAft>
              <a:buClr>
                <a:srgbClr val="000000"/>
              </a:buClr>
              <a:buSzPts val="4500"/>
              <a:buFont typeface="Arial"/>
              <a:buNone/>
            </a:pPr>
            <a:r>
              <a:rPr lang="fi-FI" sz="3200" b="1" dirty="0">
                <a:solidFill>
                  <a:schemeClr val="lt1"/>
                </a:solidFill>
                <a:latin typeface="Rubik"/>
                <a:ea typeface="Rubik"/>
                <a:cs typeface="Rubik"/>
                <a:sym typeface="Rubik"/>
              </a:rPr>
              <a:t>Tahun 2020-2023</a:t>
            </a:r>
            <a:endParaRPr lang="en-ID" sz="1200" b="0" i="0" u="none" strike="noStrike" cap="none" dirty="0">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a:solidFill>
                  <a:schemeClr val="lt1"/>
                </a:solidFill>
                <a:latin typeface="Rubik SemiBold"/>
                <a:ea typeface="Rubik SemiBold"/>
                <a:cs typeface="Rubik SemiBold"/>
                <a:sym typeface="Rubik SemiBold"/>
              </a:rPr>
              <a:t>Kimia Farma </a:t>
            </a:r>
            <a:r>
              <a:rPr lang="en" sz="2500" b="0" i="0" u="none" strike="noStrike" cap="none">
                <a:solidFill>
                  <a:schemeClr val="lt1"/>
                </a:solidFill>
                <a:latin typeface="Rubik SemiBold"/>
                <a:ea typeface="Rubik SemiBold"/>
                <a:cs typeface="Rubik SemiBold"/>
                <a:sym typeface="Rubik SemiBold"/>
              </a:rPr>
              <a:t>- </a:t>
            </a:r>
            <a:r>
              <a:rPr lang="en" sz="2500">
                <a:solidFill>
                  <a:schemeClr val="lt1"/>
                </a:solidFill>
                <a:latin typeface="Rubik SemiBold"/>
                <a:ea typeface="Rubik SemiBold"/>
                <a:cs typeface="Rubik SemiBold"/>
                <a:sym typeface="Rubik SemiBold"/>
              </a:rPr>
              <a:t>Big Data Analytics</a:t>
            </a:r>
            <a:endParaRPr sz="2500" b="0" i="0" u="none" strike="noStrike" cap="none">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5540000" cy="954077"/>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lt1"/>
                </a:solidFill>
                <a:latin typeface="Rubik Light"/>
                <a:ea typeface="Rubik Light"/>
                <a:cs typeface="Rubik Light"/>
                <a:sym typeface="Rubik Light"/>
              </a:rPr>
              <a:t>Presented by</a:t>
            </a:r>
            <a:endParaRPr sz="2000" b="0" i="0" u="none" strike="noStrike" cap="none" dirty="0">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3000" b="0" i="0" u="none" strike="noStrike" cap="none" dirty="0">
                <a:solidFill>
                  <a:schemeClr val="lt1"/>
                </a:solidFill>
                <a:latin typeface="Rubik Light"/>
                <a:ea typeface="Rubik Light"/>
                <a:cs typeface="Rubik Light"/>
                <a:sym typeface="Rubik Light"/>
              </a:rPr>
              <a:t>Daviro Yota Nagasan Wahyudi</a:t>
            </a:r>
            <a:endParaRPr sz="3000" b="0" i="0" u="none" strike="noStrike" cap="none" dirty="0">
              <a:solidFill>
                <a:schemeClr val="lt1"/>
              </a:solidFill>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Tabel Analisa</a:t>
            </a:r>
            <a:endParaRPr sz="2700" b="1" i="0" u="none" strike="noStrike" cap="none">
              <a:solidFill>
                <a:srgbClr val="000000"/>
              </a:solidFill>
              <a:latin typeface="Rubik"/>
              <a:ea typeface="Rubik"/>
              <a:cs typeface="Rubik"/>
              <a:sym typeface="Rubik"/>
            </a:endParaRPr>
          </a:p>
        </p:txBody>
      </p:sp>
      <p:sp>
        <p:nvSpPr>
          <p:cNvPr id="129" name="Google Shape;129;g23ec2985a68_1_42"/>
          <p:cNvSpPr txBox="1"/>
          <p:nvPr/>
        </p:nvSpPr>
        <p:spPr>
          <a:xfrm>
            <a:off x="340500" y="1335962"/>
            <a:ext cx="2547480" cy="3693288"/>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5000"/>
              <a:buFont typeface="Arial"/>
              <a:buNone/>
            </a:pPr>
            <a:r>
              <a:rPr lang="en-ID" sz="2000" dirty="0">
                <a:solidFill>
                  <a:schemeClr val="dk1"/>
                </a:solidFill>
                <a:latin typeface="Rubik"/>
                <a:ea typeface="Rubik"/>
                <a:cs typeface="Rubik"/>
                <a:sym typeface="Rubik"/>
              </a:rPr>
              <a:t>Schema Data – Entity Relationship Diagram (ERD)</a:t>
            </a:r>
          </a:p>
          <a:p>
            <a:pPr lvl="0" algn="just" rtl="0">
              <a:lnSpc>
                <a:spcPct val="150000"/>
              </a:lnSpc>
              <a:spcBef>
                <a:spcPts val="0"/>
              </a:spcBef>
              <a:spcAft>
                <a:spcPts val="0"/>
              </a:spcAft>
              <a:buClr>
                <a:schemeClr val="dk1"/>
              </a:buClr>
              <a:buSzPts val="1400"/>
            </a:pPr>
            <a:r>
              <a:rPr lang="en" sz="1200" dirty="0">
                <a:solidFill>
                  <a:schemeClr val="dk1"/>
                </a:solidFill>
                <a:latin typeface="Rubik"/>
                <a:ea typeface="Rubik"/>
                <a:cs typeface="Rubik"/>
                <a:sym typeface="Rubik"/>
              </a:rPr>
              <a:t>Sebelum menganalisa sesuai dengan permintaan user, pertama harus dipahami dulu data yang telah ada. berikut ERD dataset yang diberikan, untuk membantu memahami relasi antar tabel.</a:t>
            </a:r>
          </a:p>
          <a:p>
            <a:pPr marL="0" lvl="0" indent="0" algn="l" rtl="0">
              <a:lnSpc>
                <a:spcPct val="150000"/>
              </a:lnSpc>
              <a:spcBef>
                <a:spcPts val="0"/>
              </a:spcBef>
              <a:spcAft>
                <a:spcPts val="0"/>
              </a:spcAft>
              <a:buClr>
                <a:schemeClr val="dk1"/>
              </a:buClr>
              <a:buSzPts val="1400"/>
              <a:buFont typeface="Arial"/>
              <a:buNone/>
            </a:pPr>
            <a:endParaRPr sz="2000" dirty="0">
              <a:latin typeface="Rubik"/>
              <a:ea typeface="Rubik"/>
              <a:cs typeface="Rubik"/>
              <a:sym typeface="Rubik"/>
            </a:endParaRPr>
          </a:p>
        </p:txBody>
      </p:sp>
      <p:pic>
        <p:nvPicPr>
          <p:cNvPr id="1028" name="Picture 4">
            <a:extLst>
              <a:ext uri="{FF2B5EF4-FFF2-40B4-BE49-F238E27FC236}">
                <a16:creationId xmlns:a16="http://schemas.microsoft.com/office/drawing/2014/main" id="{F6DE6C61-ED58-47F1-BC41-46C9A768AE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2760" y="1318751"/>
            <a:ext cx="5612581" cy="3326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45627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dirty="0">
                <a:latin typeface="Rubik"/>
                <a:ea typeface="Rubik"/>
                <a:cs typeface="Rubik"/>
                <a:sym typeface="Rubik"/>
              </a:rPr>
              <a:t>Tabel Analisa</a:t>
            </a:r>
            <a:endParaRPr sz="2700" b="1" i="0" u="none" strike="noStrike" cap="none" dirty="0">
              <a:solidFill>
                <a:srgbClr val="000000"/>
              </a:solidFill>
              <a:latin typeface="Rubik"/>
              <a:ea typeface="Rubik"/>
              <a:cs typeface="Rubik"/>
              <a:sym typeface="Rubik"/>
            </a:endParaRPr>
          </a:p>
        </p:txBody>
      </p:sp>
      <p:sp>
        <p:nvSpPr>
          <p:cNvPr id="129" name="Google Shape;129;g23ec2985a68_1_42"/>
          <p:cNvSpPr txBox="1"/>
          <p:nvPr/>
        </p:nvSpPr>
        <p:spPr>
          <a:xfrm>
            <a:off x="340500" y="939652"/>
            <a:ext cx="3690480" cy="4732034"/>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5000"/>
              <a:buFont typeface="Arial"/>
              <a:buNone/>
            </a:pPr>
            <a:r>
              <a:rPr lang="en-ID" sz="1800" dirty="0" err="1">
                <a:solidFill>
                  <a:schemeClr val="dk1"/>
                </a:solidFill>
                <a:latin typeface="Rubik"/>
                <a:ea typeface="Rubik"/>
                <a:cs typeface="Rubik"/>
                <a:sym typeface="Rubik"/>
              </a:rPr>
              <a:t>Permintaan</a:t>
            </a:r>
            <a:r>
              <a:rPr lang="en-ID" sz="1800" dirty="0">
                <a:solidFill>
                  <a:schemeClr val="dk1"/>
                </a:solidFill>
                <a:latin typeface="Rubik"/>
                <a:ea typeface="Rubik"/>
                <a:cs typeface="Rubik"/>
                <a:sym typeface="Rubik"/>
              </a:rPr>
              <a:t> </a:t>
            </a:r>
            <a:r>
              <a:rPr lang="en-ID" sz="1800" dirty="0" err="1">
                <a:solidFill>
                  <a:schemeClr val="dk1"/>
                </a:solidFill>
                <a:latin typeface="Rubik"/>
                <a:ea typeface="Rubik"/>
                <a:cs typeface="Rubik"/>
                <a:sym typeface="Rubik"/>
              </a:rPr>
              <a:t>isi</a:t>
            </a:r>
            <a:r>
              <a:rPr lang="en-ID" sz="1800" dirty="0">
                <a:solidFill>
                  <a:schemeClr val="dk1"/>
                </a:solidFill>
                <a:latin typeface="Rubik"/>
                <a:ea typeface="Rubik"/>
                <a:cs typeface="Rubik"/>
                <a:sym typeface="Rubik"/>
              </a:rPr>
              <a:t> </a:t>
            </a:r>
            <a:r>
              <a:rPr lang="en-ID" sz="1800" dirty="0" err="1">
                <a:solidFill>
                  <a:schemeClr val="dk1"/>
                </a:solidFill>
                <a:latin typeface="Rubik"/>
                <a:ea typeface="Rubik"/>
                <a:cs typeface="Rubik"/>
                <a:sym typeface="Rubik"/>
              </a:rPr>
              <a:t>Tabel</a:t>
            </a:r>
            <a:r>
              <a:rPr lang="en-ID" sz="1800" dirty="0">
                <a:solidFill>
                  <a:schemeClr val="dk1"/>
                </a:solidFill>
                <a:latin typeface="Rubik"/>
                <a:ea typeface="Rubik"/>
                <a:cs typeface="Rubik"/>
                <a:sym typeface="Rubik"/>
              </a:rPr>
              <a:t> Analisa / Master Table</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transaction_id</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kode</a:t>
            </a:r>
            <a:r>
              <a:rPr lang="en-ID" sz="1100" dirty="0">
                <a:solidFill>
                  <a:schemeClr val="dk1"/>
                </a:solidFill>
                <a:latin typeface="Rubik"/>
                <a:ea typeface="Rubik"/>
                <a:cs typeface="Rubik"/>
                <a:sym typeface="Rubik"/>
              </a:rPr>
              <a:t> id </a:t>
            </a:r>
            <a:r>
              <a:rPr lang="en-ID" sz="1100" dirty="0" err="1">
                <a:solidFill>
                  <a:schemeClr val="dk1"/>
                </a:solidFill>
                <a:latin typeface="Rubik"/>
                <a:ea typeface="Rubik"/>
                <a:cs typeface="Rubik"/>
                <a:sym typeface="Rubik"/>
              </a:rPr>
              <a:t>transaksi</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a:solidFill>
                  <a:schemeClr val="dk1"/>
                </a:solidFill>
                <a:latin typeface="Rubik"/>
                <a:ea typeface="Rubik"/>
                <a:cs typeface="Rubik"/>
                <a:sym typeface="Rubik"/>
              </a:rPr>
              <a:t>date : </a:t>
            </a:r>
            <a:r>
              <a:rPr lang="en-ID" sz="1100" dirty="0" err="1">
                <a:solidFill>
                  <a:schemeClr val="dk1"/>
                </a:solidFill>
                <a:latin typeface="Rubik"/>
                <a:ea typeface="Rubik"/>
                <a:cs typeface="Rubik"/>
                <a:sym typeface="Rubik"/>
              </a:rPr>
              <a:t>tanggal</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transaksi</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dilakukan</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branch_id</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kode</a:t>
            </a:r>
            <a:r>
              <a:rPr lang="en-ID" sz="1100" dirty="0">
                <a:solidFill>
                  <a:schemeClr val="dk1"/>
                </a:solidFill>
                <a:latin typeface="Rubik"/>
                <a:ea typeface="Rubik"/>
                <a:cs typeface="Rubik"/>
                <a:sym typeface="Rubik"/>
              </a:rPr>
              <a:t> id </a:t>
            </a:r>
            <a:r>
              <a:rPr lang="en-ID" sz="1100" dirty="0" err="1">
                <a:solidFill>
                  <a:schemeClr val="dk1"/>
                </a:solidFill>
                <a:latin typeface="Rubik"/>
                <a:ea typeface="Rubik"/>
                <a:cs typeface="Rubik"/>
                <a:sym typeface="Rubik"/>
              </a:rPr>
              <a:t>cabang</a:t>
            </a:r>
            <a:r>
              <a:rPr lang="en-ID" sz="1100" dirty="0">
                <a:solidFill>
                  <a:schemeClr val="dk1"/>
                </a:solidFill>
                <a:latin typeface="Rubik"/>
                <a:ea typeface="Rubik"/>
                <a:cs typeface="Rubik"/>
                <a:sym typeface="Rubik"/>
              </a:rPr>
              <a:t> Kimia </a:t>
            </a:r>
            <a:r>
              <a:rPr lang="en-ID" sz="1100" dirty="0" err="1">
                <a:solidFill>
                  <a:schemeClr val="dk1"/>
                </a:solidFill>
                <a:latin typeface="Rubik"/>
                <a:ea typeface="Rubik"/>
                <a:cs typeface="Rubik"/>
                <a:sym typeface="Rubik"/>
              </a:rPr>
              <a:t>Farma</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branch_name</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nama</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cabang</a:t>
            </a:r>
            <a:r>
              <a:rPr lang="en-ID" sz="1100" dirty="0">
                <a:solidFill>
                  <a:schemeClr val="dk1"/>
                </a:solidFill>
                <a:latin typeface="Rubik"/>
                <a:ea typeface="Rubik"/>
                <a:cs typeface="Rubik"/>
                <a:sym typeface="Rubik"/>
              </a:rPr>
              <a:t> Kimia </a:t>
            </a:r>
            <a:r>
              <a:rPr lang="en-ID" sz="1100" dirty="0" err="1">
                <a:solidFill>
                  <a:schemeClr val="dk1"/>
                </a:solidFill>
                <a:latin typeface="Rubik"/>
                <a:ea typeface="Rubik"/>
                <a:cs typeface="Rubik"/>
                <a:sym typeface="Rubik"/>
              </a:rPr>
              <a:t>Farma</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kota</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kota</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cabang</a:t>
            </a:r>
            <a:r>
              <a:rPr lang="en-ID" sz="1100" dirty="0">
                <a:solidFill>
                  <a:schemeClr val="dk1"/>
                </a:solidFill>
                <a:latin typeface="Rubik"/>
                <a:ea typeface="Rubik"/>
                <a:cs typeface="Rubik"/>
                <a:sym typeface="Rubik"/>
              </a:rPr>
              <a:t> Kimia </a:t>
            </a:r>
            <a:r>
              <a:rPr lang="en-ID" sz="1100" dirty="0" err="1">
                <a:solidFill>
                  <a:schemeClr val="dk1"/>
                </a:solidFill>
                <a:latin typeface="Rubik"/>
                <a:ea typeface="Rubik"/>
                <a:cs typeface="Rubik"/>
                <a:sym typeface="Rubik"/>
              </a:rPr>
              <a:t>Farma</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provinsi</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provinsi</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cabang</a:t>
            </a:r>
            <a:r>
              <a:rPr lang="en-ID" sz="1100" dirty="0">
                <a:solidFill>
                  <a:schemeClr val="dk1"/>
                </a:solidFill>
                <a:latin typeface="Rubik"/>
                <a:ea typeface="Rubik"/>
                <a:cs typeface="Rubik"/>
                <a:sym typeface="Rubik"/>
              </a:rPr>
              <a:t> Kimia </a:t>
            </a:r>
            <a:r>
              <a:rPr lang="en-ID" sz="1100" dirty="0" err="1">
                <a:solidFill>
                  <a:schemeClr val="dk1"/>
                </a:solidFill>
                <a:latin typeface="Rubik"/>
                <a:ea typeface="Rubik"/>
                <a:cs typeface="Rubik"/>
                <a:sym typeface="Rubik"/>
              </a:rPr>
              <a:t>Farma</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rating_cabang</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penilaian</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konsumen</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terhadap</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cabang</a:t>
            </a:r>
            <a:r>
              <a:rPr lang="en-ID" sz="1100" dirty="0">
                <a:solidFill>
                  <a:schemeClr val="dk1"/>
                </a:solidFill>
                <a:latin typeface="Rubik"/>
                <a:ea typeface="Rubik"/>
                <a:cs typeface="Rubik"/>
                <a:sym typeface="Rubik"/>
              </a:rPr>
              <a:t> Kimia </a:t>
            </a:r>
            <a:r>
              <a:rPr lang="en-ID" sz="1100" dirty="0" err="1">
                <a:solidFill>
                  <a:schemeClr val="dk1"/>
                </a:solidFill>
                <a:latin typeface="Rubik"/>
                <a:ea typeface="Rubik"/>
                <a:cs typeface="Rubik"/>
                <a:sym typeface="Rubik"/>
              </a:rPr>
              <a:t>Farma</a:t>
            </a:r>
            <a:endParaRPr lang="en-ID" sz="1100" dirty="0">
              <a:solidFill>
                <a:schemeClr val="dk1"/>
              </a:solidFill>
              <a:latin typeface="Rubik"/>
              <a:ea typeface="Rubik"/>
              <a:cs typeface="Rubik"/>
              <a:sym typeface="Rubik"/>
            </a:endParaRP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customer_name</a:t>
            </a:r>
            <a:r>
              <a:rPr lang="en-ID" sz="1100" dirty="0">
                <a:solidFill>
                  <a:schemeClr val="dk1"/>
                </a:solidFill>
                <a:latin typeface="Rubik"/>
                <a:ea typeface="Rubik"/>
                <a:cs typeface="Rubik"/>
                <a:sym typeface="Rubik"/>
              </a:rPr>
              <a:t> : Nama customer yang </a:t>
            </a:r>
            <a:r>
              <a:rPr lang="en-ID" sz="1100" dirty="0" err="1">
                <a:solidFill>
                  <a:schemeClr val="dk1"/>
                </a:solidFill>
                <a:latin typeface="Rubik"/>
                <a:ea typeface="Rubik"/>
                <a:cs typeface="Rubik"/>
                <a:sym typeface="Rubik"/>
              </a:rPr>
              <a:t>melakukan</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transaksi</a:t>
            </a:r>
            <a:endParaRPr lang="en-ID" sz="1100" dirty="0">
              <a:solidFill>
                <a:schemeClr val="dk1"/>
              </a:solidFill>
              <a:latin typeface="Rubik"/>
              <a:ea typeface="Rubik"/>
              <a:cs typeface="Rubik"/>
              <a:sym typeface="Rubik"/>
            </a:endParaRP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product_id</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kode</a:t>
            </a:r>
            <a:r>
              <a:rPr lang="en-ID" sz="1100" dirty="0">
                <a:solidFill>
                  <a:schemeClr val="dk1"/>
                </a:solidFill>
                <a:latin typeface="Rubik"/>
                <a:ea typeface="Rubik"/>
                <a:cs typeface="Rubik"/>
                <a:sym typeface="Rubik"/>
              </a:rPr>
              <a:t> product </a:t>
            </a:r>
            <a:r>
              <a:rPr lang="en-ID" sz="1100" dirty="0" err="1">
                <a:solidFill>
                  <a:schemeClr val="dk1"/>
                </a:solidFill>
                <a:latin typeface="Rubik"/>
                <a:ea typeface="Rubik"/>
                <a:cs typeface="Rubik"/>
                <a:sym typeface="Rubik"/>
              </a:rPr>
              <a:t>obat</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product_name</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nama</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obat</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actual_price</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harga</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obat</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endParaRPr lang="en-ID" sz="1800" dirty="0">
              <a:latin typeface="Rubik"/>
              <a:ea typeface="Rubik"/>
              <a:cs typeface="Rubik"/>
              <a:sym typeface="Rubik"/>
            </a:endParaRPr>
          </a:p>
        </p:txBody>
      </p:sp>
      <p:sp>
        <p:nvSpPr>
          <p:cNvPr id="7" name="Google Shape;129;g23ec2985a68_1_42">
            <a:extLst>
              <a:ext uri="{FF2B5EF4-FFF2-40B4-BE49-F238E27FC236}">
                <a16:creationId xmlns:a16="http://schemas.microsoft.com/office/drawing/2014/main" id="{505CC053-E947-41E3-99CA-9B076F8E8D36}"/>
              </a:ext>
            </a:extLst>
          </p:cNvPr>
          <p:cNvSpPr txBox="1"/>
          <p:nvPr/>
        </p:nvSpPr>
        <p:spPr>
          <a:xfrm>
            <a:off x="4030980" y="1273381"/>
            <a:ext cx="3690480" cy="3993371"/>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discount_percentage</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Persentase</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diskon</a:t>
            </a:r>
            <a:r>
              <a:rPr lang="en-ID" sz="1100" dirty="0">
                <a:solidFill>
                  <a:schemeClr val="dk1"/>
                </a:solidFill>
                <a:latin typeface="Rubik"/>
                <a:ea typeface="Rubik"/>
                <a:cs typeface="Rubik"/>
                <a:sym typeface="Rubik"/>
              </a:rPr>
              <a:t> yang </a:t>
            </a:r>
            <a:r>
              <a:rPr lang="en-ID" sz="1100" dirty="0" err="1">
                <a:solidFill>
                  <a:schemeClr val="dk1"/>
                </a:solidFill>
                <a:latin typeface="Rubik"/>
                <a:ea typeface="Rubik"/>
                <a:cs typeface="Rubik"/>
                <a:sym typeface="Rubik"/>
              </a:rPr>
              <a:t>diberikan</a:t>
            </a:r>
            <a:r>
              <a:rPr lang="en-ID" sz="1100" dirty="0">
                <a:solidFill>
                  <a:schemeClr val="dk1"/>
                </a:solidFill>
                <a:latin typeface="Rubik"/>
                <a:ea typeface="Rubik"/>
                <a:cs typeface="Rubik"/>
                <a:sym typeface="Rubik"/>
              </a:rPr>
              <a:t> pada </a:t>
            </a:r>
            <a:r>
              <a:rPr lang="en-ID" sz="1100" dirty="0" err="1">
                <a:solidFill>
                  <a:schemeClr val="dk1"/>
                </a:solidFill>
                <a:latin typeface="Rubik"/>
                <a:ea typeface="Rubik"/>
                <a:cs typeface="Rubik"/>
                <a:sym typeface="Rubik"/>
              </a:rPr>
              <a:t>obat</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persentase_gross_laba</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Persentase</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laba</a:t>
            </a:r>
            <a:r>
              <a:rPr lang="en-ID" sz="1100" dirty="0">
                <a:solidFill>
                  <a:schemeClr val="dk1"/>
                </a:solidFill>
                <a:latin typeface="Rubik"/>
                <a:ea typeface="Rubik"/>
                <a:cs typeface="Rubik"/>
                <a:sym typeface="Rubik"/>
              </a:rPr>
              <a:t> yang </a:t>
            </a:r>
            <a:r>
              <a:rPr lang="en-ID" sz="1100" dirty="0" err="1">
                <a:solidFill>
                  <a:schemeClr val="dk1"/>
                </a:solidFill>
                <a:latin typeface="Rubik"/>
                <a:ea typeface="Rubik"/>
                <a:cs typeface="Rubik"/>
                <a:sym typeface="Rubik"/>
              </a:rPr>
              <a:t>seharusnya</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diterima</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dari</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obat</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dengan</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ketentuan</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berikut</a:t>
            </a:r>
            <a:r>
              <a:rPr lang="en-ID" sz="1100" dirty="0">
                <a:solidFill>
                  <a:schemeClr val="dk1"/>
                </a:solidFill>
                <a:latin typeface="Rubik"/>
                <a:ea typeface="Rubik"/>
                <a:cs typeface="Rubik"/>
                <a:sym typeface="Rubik"/>
              </a:rPr>
              <a:t>:</a:t>
            </a:r>
          </a:p>
          <a:p>
            <a:pPr marL="171450" indent="-171450" algn="just">
              <a:lnSpc>
                <a:spcPct val="150000"/>
              </a:lnSpc>
              <a:buClr>
                <a:schemeClr val="dk1"/>
              </a:buClr>
              <a:buSzPts val="1400"/>
              <a:buFont typeface="Courier New" panose="02070309020205020404" pitchFamily="49" charset="0"/>
              <a:buChar char="o"/>
            </a:pPr>
            <a:r>
              <a:rPr lang="en-ID" sz="1100" dirty="0">
                <a:solidFill>
                  <a:schemeClr val="dk1"/>
                </a:solidFill>
                <a:latin typeface="Rubik"/>
                <a:ea typeface="Rubik"/>
                <a:cs typeface="Rubik"/>
                <a:sym typeface="Rubik"/>
              </a:rPr>
              <a:t>price &lt;= Rp 50.000 -&gt; </a:t>
            </a:r>
            <a:r>
              <a:rPr lang="en-ID" sz="1100" dirty="0" err="1">
                <a:solidFill>
                  <a:schemeClr val="dk1"/>
                </a:solidFill>
                <a:latin typeface="Rubik"/>
                <a:ea typeface="Rubik"/>
                <a:cs typeface="Rubik"/>
                <a:sym typeface="Rubik"/>
              </a:rPr>
              <a:t>laba</a:t>
            </a:r>
            <a:r>
              <a:rPr lang="en-ID" sz="1100" dirty="0">
                <a:solidFill>
                  <a:schemeClr val="dk1"/>
                </a:solidFill>
                <a:latin typeface="Rubik"/>
                <a:ea typeface="Rubik"/>
                <a:cs typeface="Rubik"/>
                <a:sym typeface="Rubik"/>
              </a:rPr>
              <a:t> 10%</a:t>
            </a:r>
          </a:p>
          <a:p>
            <a:pPr marL="171450" indent="-171450" algn="just">
              <a:lnSpc>
                <a:spcPct val="150000"/>
              </a:lnSpc>
              <a:buClr>
                <a:schemeClr val="dk1"/>
              </a:buClr>
              <a:buSzPts val="1400"/>
              <a:buFont typeface="Courier New" panose="02070309020205020404" pitchFamily="49" charset="0"/>
              <a:buChar char="o"/>
            </a:pPr>
            <a:r>
              <a:rPr lang="en-ID" sz="1100" dirty="0">
                <a:solidFill>
                  <a:schemeClr val="dk1"/>
                </a:solidFill>
                <a:latin typeface="Rubik"/>
                <a:ea typeface="Rubik"/>
                <a:cs typeface="Rubik"/>
                <a:sym typeface="Rubik"/>
              </a:rPr>
              <a:t>price &gt; Rp 50.000 - 100.000 -&gt; </a:t>
            </a:r>
            <a:r>
              <a:rPr lang="en-ID" sz="1100" dirty="0" err="1">
                <a:solidFill>
                  <a:schemeClr val="dk1"/>
                </a:solidFill>
                <a:latin typeface="Rubik"/>
                <a:ea typeface="Rubik"/>
                <a:cs typeface="Rubik"/>
                <a:sym typeface="Rubik"/>
              </a:rPr>
              <a:t>laba</a:t>
            </a:r>
            <a:r>
              <a:rPr lang="en-ID" sz="1100" dirty="0">
                <a:solidFill>
                  <a:schemeClr val="dk1"/>
                </a:solidFill>
                <a:latin typeface="Rubik"/>
                <a:ea typeface="Rubik"/>
                <a:cs typeface="Rubik"/>
                <a:sym typeface="Rubik"/>
              </a:rPr>
              <a:t> 15%</a:t>
            </a:r>
          </a:p>
          <a:p>
            <a:pPr marL="171450" indent="-171450" algn="just">
              <a:lnSpc>
                <a:spcPct val="150000"/>
              </a:lnSpc>
              <a:buClr>
                <a:schemeClr val="dk1"/>
              </a:buClr>
              <a:buSzPts val="1400"/>
              <a:buFont typeface="Courier New" panose="02070309020205020404" pitchFamily="49" charset="0"/>
              <a:buChar char="o"/>
            </a:pPr>
            <a:r>
              <a:rPr lang="en-ID" sz="1100" dirty="0">
                <a:solidFill>
                  <a:schemeClr val="dk1"/>
                </a:solidFill>
                <a:latin typeface="Rubik"/>
                <a:ea typeface="Rubik"/>
                <a:cs typeface="Rubik"/>
                <a:sym typeface="Rubik"/>
              </a:rPr>
              <a:t>price &gt; Rp 100.000 - 300.000 -&gt; </a:t>
            </a:r>
            <a:r>
              <a:rPr lang="en-ID" sz="1100" dirty="0" err="1">
                <a:solidFill>
                  <a:schemeClr val="dk1"/>
                </a:solidFill>
                <a:latin typeface="Rubik"/>
                <a:ea typeface="Rubik"/>
                <a:cs typeface="Rubik"/>
                <a:sym typeface="Rubik"/>
              </a:rPr>
              <a:t>laba</a:t>
            </a:r>
            <a:r>
              <a:rPr lang="en-ID" sz="1100" dirty="0">
                <a:solidFill>
                  <a:schemeClr val="dk1"/>
                </a:solidFill>
                <a:latin typeface="Rubik"/>
                <a:ea typeface="Rubik"/>
                <a:cs typeface="Rubik"/>
                <a:sym typeface="Rubik"/>
              </a:rPr>
              <a:t> 20%</a:t>
            </a:r>
          </a:p>
          <a:p>
            <a:pPr marL="171450" indent="-171450" algn="just">
              <a:lnSpc>
                <a:spcPct val="150000"/>
              </a:lnSpc>
              <a:buClr>
                <a:schemeClr val="dk1"/>
              </a:buClr>
              <a:buSzPts val="1400"/>
              <a:buFont typeface="Courier New" panose="02070309020205020404" pitchFamily="49" charset="0"/>
              <a:buChar char="o"/>
            </a:pPr>
            <a:r>
              <a:rPr lang="en-ID" sz="1100" dirty="0">
                <a:solidFill>
                  <a:schemeClr val="dk1"/>
                </a:solidFill>
                <a:latin typeface="Rubik"/>
                <a:ea typeface="Rubik"/>
                <a:cs typeface="Rubik"/>
                <a:sym typeface="Rubik"/>
              </a:rPr>
              <a:t>price &gt; Rp 300.000 - 500.000 -&gt; </a:t>
            </a:r>
            <a:r>
              <a:rPr lang="en-ID" sz="1100" dirty="0" err="1">
                <a:solidFill>
                  <a:schemeClr val="dk1"/>
                </a:solidFill>
                <a:latin typeface="Rubik"/>
                <a:ea typeface="Rubik"/>
                <a:cs typeface="Rubik"/>
                <a:sym typeface="Rubik"/>
              </a:rPr>
              <a:t>laba</a:t>
            </a:r>
            <a:r>
              <a:rPr lang="en-ID" sz="1100" dirty="0">
                <a:solidFill>
                  <a:schemeClr val="dk1"/>
                </a:solidFill>
                <a:latin typeface="Rubik"/>
                <a:ea typeface="Rubik"/>
                <a:cs typeface="Rubik"/>
                <a:sym typeface="Rubik"/>
              </a:rPr>
              <a:t> 25%</a:t>
            </a:r>
          </a:p>
          <a:p>
            <a:pPr marL="171450" lvl="2" indent="-171450" algn="just">
              <a:lnSpc>
                <a:spcPct val="150000"/>
              </a:lnSpc>
              <a:buClr>
                <a:schemeClr val="dk1"/>
              </a:buClr>
              <a:buSzPts val="1400"/>
              <a:buFont typeface="Courier New" panose="02070309020205020404" pitchFamily="49" charset="0"/>
              <a:buChar char="o"/>
            </a:pPr>
            <a:r>
              <a:rPr lang="en-ID" sz="1100" dirty="0">
                <a:solidFill>
                  <a:schemeClr val="dk1"/>
                </a:solidFill>
                <a:latin typeface="Rubik"/>
                <a:ea typeface="Rubik"/>
                <a:cs typeface="Rubik"/>
                <a:sym typeface="Rubik"/>
              </a:rPr>
              <a:t>price &gt; Rp 500.000 -&gt; </a:t>
            </a:r>
            <a:r>
              <a:rPr lang="en-ID" sz="1100" dirty="0" err="1">
                <a:solidFill>
                  <a:schemeClr val="dk1"/>
                </a:solidFill>
                <a:latin typeface="Rubik"/>
                <a:ea typeface="Rubik"/>
                <a:cs typeface="Rubik"/>
                <a:sym typeface="Rubik"/>
              </a:rPr>
              <a:t>laba</a:t>
            </a:r>
            <a:r>
              <a:rPr lang="en-ID" sz="1100" dirty="0">
                <a:solidFill>
                  <a:schemeClr val="dk1"/>
                </a:solidFill>
                <a:latin typeface="Rubik"/>
                <a:ea typeface="Rubik"/>
                <a:cs typeface="Rubik"/>
                <a:sym typeface="Rubik"/>
              </a:rPr>
              <a:t> 30%,</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nett_sales</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harga</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setelah</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diskon</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nett_profit</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keuntungan</a:t>
            </a:r>
            <a:r>
              <a:rPr lang="en-ID" sz="1100" dirty="0">
                <a:solidFill>
                  <a:schemeClr val="dk1"/>
                </a:solidFill>
                <a:latin typeface="Rubik"/>
                <a:ea typeface="Rubik"/>
                <a:cs typeface="Rubik"/>
                <a:sym typeface="Rubik"/>
              </a:rPr>
              <a:t> yang </a:t>
            </a:r>
            <a:r>
              <a:rPr lang="en-ID" sz="1100" dirty="0" err="1">
                <a:solidFill>
                  <a:schemeClr val="dk1"/>
                </a:solidFill>
                <a:latin typeface="Rubik"/>
                <a:ea typeface="Rubik"/>
                <a:cs typeface="Rubik"/>
                <a:sym typeface="Rubik"/>
              </a:rPr>
              <a:t>diperoleh</a:t>
            </a:r>
            <a:r>
              <a:rPr lang="en-ID" sz="1100" dirty="0">
                <a:solidFill>
                  <a:schemeClr val="dk1"/>
                </a:solidFill>
                <a:latin typeface="Rubik"/>
                <a:ea typeface="Rubik"/>
                <a:cs typeface="Rubik"/>
                <a:sym typeface="Rubik"/>
              </a:rPr>
              <a:t> Kimia </a:t>
            </a:r>
            <a:r>
              <a:rPr lang="en-ID" sz="1100" dirty="0" err="1">
                <a:solidFill>
                  <a:schemeClr val="dk1"/>
                </a:solidFill>
                <a:latin typeface="Rubik"/>
                <a:ea typeface="Rubik"/>
                <a:cs typeface="Rubik"/>
                <a:sym typeface="Rubik"/>
              </a:rPr>
              <a:t>Farma</a:t>
            </a:r>
            <a:r>
              <a:rPr lang="en-ID" sz="11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ID" sz="1100" dirty="0" err="1">
                <a:solidFill>
                  <a:schemeClr val="dk1"/>
                </a:solidFill>
                <a:latin typeface="Rubik"/>
                <a:ea typeface="Rubik"/>
                <a:cs typeface="Rubik"/>
                <a:sym typeface="Rubik"/>
              </a:rPr>
              <a:t>rating_transaksi</a:t>
            </a:r>
            <a:r>
              <a:rPr lang="en-ID" sz="1100" dirty="0">
                <a:solidFill>
                  <a:schemeClr val="dk1"/>
                </a:solidFill>
                <a:latin typeface="Rubik"/>
                <a:ea typeface="Rubik"/>
                <a:cs typeface="Rubik"/>
                <a:sym typeface="Rubik"/>
              </a:rPr>
              <a:t> : </a:t>
            </a:r>
            <a:r>
              <a:rPr lang="en-ID" sz="1100" dirty="0" err="1">
                <a:solidFill>
                  <a:schemeClr val="dk1"/>
                </a:solidFill>
                <a:latin typeface="Rubik"/>
                <a:ea typeface="Rubik"/>
                <a:cs typeface="Rubik"/>
                <a:sym typeface="Rubik"/>
              </a:rPr>
              <a:t>penilaian</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konsumen</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terhadap</a:t>
            </a:r>
            <a:r>
              <a:rPr lang="en-ID" sz="1100" dirty="0">
                <a:solidFill>
                  <a:schemeClr val="dk1"/>
                </a:solidFill>
                <a:latin typeface="Rubik"/>
                <a:ea typeface="Rubik"/>
                <a:cs typeface="Rubik"/>
                <a:sym typeface="Rubik"/>
              </a:rPr>
              <a:t> </a:t>
            </a:r>
            <a:r>
              <a:rPr lang="en-ID" sz="1100" dirty="0" err="1">
                <a:solidFill>
                  <a:schemeClr val="dk1"/>
                </a:solidFill>
                <a:latin typeface="Rubik"/>
                <a:ea typeface="Rubik"/>
                <a:cs typeface="Rubik"/>
                <a:sym typeface="Rubik"/>
              </a:rPr>
              <a:t>transaksi</a:t>
            </a:r>
            <a:r>
              <a:rPr lang="en-ID" sz="1100" dirty="0">
                <a:solidFill>
                  <a:schemeClr val="dk1"/>
                </a:solidFill>
                <a:latin typeface="Rubik"/>
                <a:ea typeface="Rubik"/>
                <a:cs typeface="Rubik"/>
                <a:sym typeface="Rubik"/>
              </a:rPr>
              <a:t> yang </a:t>
            </a:r>
            <a:r>
              <a:rPr lang="en-ID" sz="1100" dirty="0" err="1">
                <a:solidFill>
                  <a:schemeClr val="dk1"/>
                </a:solidFill>
                <a:latin typeface="Rubik"/>
                <a:ea typeface="Rubik"/>
                <a:cs typeface="Rubik"/>
                <a:sym typeface="Rubik"/>
              </a:rPr>
              <a:t>dilakukan</a:t>
            </a:r>
            <a:r>
              <a:rPr lang="en-ID" sz="1100" dirty="0">
                <a:solidFill>
                  <a:schemeClr val="dk1"/>
                </a:solidFill>
                <a:latin typeface="Rubik"/>
                <a:ea typeface="Rubik"/>
                <a:cs typeface="Rubik"/>
                <a:sym typeface="Rubik"/>
              </a:rPr>
              <a:t>.</a:t>
            </a:r>
            <a:endParaRPr lang="en-ID" sz="1800" dirty="0">
              <a:latin typeface="Rubik"/>
              <a:ea typeface="Rubik"/>
              <a:cs typeface="Rubik"/>
              <a:sym typeface="Rubik"/>
            </a:endParaRPr>
          </a:p>
        </p:txBody>
      </p:sp>
    </p:spTree>
    <p:extLst>
      <p:ext uri="{BB962C8B-B14F-4D97-AF65-F5344CB8AC3E}">
        <p14:creationId xmlns:p14="http://schemas.microsoft.com/office/powerpoint/2010/main" val="180767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23ec2985a68_1_4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5" name="Google Shape;135;g23ec2985a68_1_4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dirty="0">
                <a:latin typeface="Rubik"/>
                <a:ea typeface="Rubik"/>
                <a:cs typeface="Rubik"/>
                <a:sym typeface="Rubik"/>
              </a:rPr>
              <a:t>BigQuery Syntax</a:t>
            </a:r>
            <a:endParaRPr sz="2700" b="1" i="0" u="none" strike="noStrike" cap="none" dirty="0">
              <a:solidFill>
                <a:srgbClr val="000000"/>
              </a:solidFill>
              <a:latin typeface="Rubik"/>
              <a:ea typeface="Rubik"/>
              <a:cs typeface="Rubik"/>
              <a:sym typeface="Rubik"/>
            </a:endParaRPr>
          </a:p>
        </p:txBody>
      </p:sp>
      <mc:AlternateContent xmlns:mc="http://schemas.openxmlformats.org/markup-compatibility/2006" xmlns:a14="http://schemas.microsoft.com/office/drawing/2010/main">
        <mc:Choice Requires="a14">
          <p:sp>
            <p:nvSpPr>
              <p:cNvPr id="6" name="Google Shape;129;g23ec2985a68_1_42">
                <a:extLst>
                  <a:ext uri="{FF2B5EF4-FFF2-40B4-BE49-F238E27FC236}">
                    <a16:creationId xmlns:a16="http://schemas.microsoft.com/office/drawing/2014/main" id="{D99E8CFB-DC39-49DB-9CB4-F094C8980599}"/>
                  </a:ext>
                </a:extLst>
              </p:cNvPr>
              <p:cNvSpPr txBox="1"/>
              <p:nvPr/>
            </p:nvSpPr>
            <p:spPr>
              <a:xfrm>
                <a:off x="340500" y="1349409"/>
                <a:ext cx="5048884" cy="2308294"/>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5000"/>
                  <a:buFont typeface="Arial"/>
                  <a:buNone/>
                </a:pPr>
                <a:r>
                  <a:rPr lang="en-ID" sz="2000" dirty="0">
                    <a:solidFill>
                      <a:schemeClr val="dk1"/>
                    </a:solidFill>
                    <a:latin typeface="Rubik"/>
                    <a:ea typeface="Rubik"/>
                    <a:cs typeface="Rubik"/>
                    <a:sym typeface="Rubik"/>
                  </a:rPr>
                  <a:t>Syntax </a:t>
                </a:r>
                <a:r>
                  <a:rPr lang="en-ID" sz="2000" dirty="0" err="1">
                    <a:solidFill>
                      <a:schemeClr val="dk1"/>
                    </a:solidFill>
                    <a:latin typeface="Rubik"/>
                    <a:ea typeface="Rubik"/>
                    <a:cs typeface="Rubik"/>
                    <a:sym typeface="Rubik"/>
                  </a:rPr>
                  <a:t>BigQuery</a:t>
                </a:r>
                <a:endParaRPr lang="en-ID" sz="2000" dirty="0">
                  <a:solidFill>
                    <a:schemeClr val="dk1"/>
                  </a:solidFill>
                  <a:latin typeface="Rubik"/>
                  <a:ea typeface="Rubik"/>
                  <a:cs typeface="Rubik"/>
                  <a:sym typeface="Rubik"/>
                </a:endParaRP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US" sz="1200" dirty="0">
                    <a:solidFill>
                      <a:schemeClr val="dk1"/>
                    </a:solidFill>
                    <a:latin typeface="Rubik"/>
                    <a:ea typeface="Rubik"/>
                    <a:cs typeface="Rubik"/>
                    <a:sym typeface="Rubik"/>
                  </a:rPr>
                  <a:t>Terdapat file </a:t>
                </a:r>
                <a:r>
                  <a:rPr lang="en-US" sz="1200" dirty="0" err="1">
                    <a:solidFill>
                      <a:schemeClr val="dk1"/>
                    </a:solidFill>
                    <a:latin typeface="Rubik"/>
                    <a:ea typeface="Rubik"/>
                    <a:cs typeface="Rubik"/>
                    <a:sym typeface="Rubik"/>
                  </a:rPr>
                  <a:t>Query.sql</a:t>
                </a:r>
                <a:r>
                  <a:rPr lang="en-US" sz="1200" dirty="0">
                    <a:solidFill>
                      <a:schemeClr val="dk1"/>
                    </a:solidFill>
                    <a:latin typeface="Rubik"/>
                    <a:ea typeface="Rubik"/>
                    <a:cs typeface="Rubik"/>
                    <a:sym typeface="Rubik"/>
                  </a:rPr>
                  <a:t> yang </a:t>
                </a:r>
                <a:r>
                  <a:rPr lang="en-US" sz="1200" dirty="0" err="1">
                    <a:solidFill>
                      <a:schemeClr val="dk1"/>
                    </a:solidFill>
                    <a:latin typeface="Rubik"/>
                    <a:ea typeface="Rubik"/>
                    <a:cs typeface="Rubik"/>
                    <a:sym typeface="Rubik"/>
                  </a:rPr>
                  <a:t>telah</a:t>
                </a:r>
                <a:r>
                  <a:rPr lang="en-US" sz="1200" dirty="0">
                    <a:solidFill>
                      <a:schemeClr val="dk1"/>
                    </a:solidFill>
                    <a:latin typeface="Rubik"/>
                    <a:ea typeface="Rubik"/>
                    <a:cs typeface="Rubik"/>
                    <a:sym typeface="Rubik"/>
                  </a:rPr>
                  <a:t> dibuat pada </a:t>
                </a:r>
                <a:r>
                  <a:rPr lang="en-US" sz="1200" dirty="0">
                    <a:solidFill>
                      <a:schemeClr val="dk1"/>
                    </a:solidFill>
                    <a:latin typeface="Rubik"/>
                    <a:ea typeface="Rubik"/>
                    <a:cs typeface="Rubik"/>
                    <a:sym typeface="Rubik"/>
                    <a:hlinkClick r:id="rId5"/>
                  </a:rPr>
                  <a:t>github</a:t>
                </a:r>
                <a:r>
                  <a:rPr lang="en-US" sz="1200" dirty="0">
                    <a:solidFill>
                      <a:schemeClr val="dk1"/>
                    </a:solidFill>
                    <a:latin typeface="Rubik"/>
                    <a:ea typeface="Rubik"/>
                    <a:cs typeface="Rubik"/>
                    <a:sym typeface="Rubik"/>
                  </a:rPr>
                  <a:t>.</a:t>
                </a: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US" sz="1200" dirty="0" err="1">
                    <a:solidFill>
                      <a:schemeClr val="dk1"/>
                    </a:solidFill>
                    <a:latin typeface="Rubik"/>
                    <a:ea typeface="Rubik"/>
                    <a:cs typeface="Rubik"/>
                    <a:sym typeface="Rubik"/>
                  </a:rPr>
                  <a:t>Perhitungan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nett_sales</a:t>
                </a:r>
                <a:r>
                  <a:rPr lang="en-US" sz="1200" dirty="0">
                    <a:solidFill>
                      <a:schemeClr val="dk1"/>
                    </a:solidFill>
                    <a:latin typeface="Rubik"/>
                    <a:ea typeface="Rubik"/>
                    <a:cs typeface="Rubik"/>
                    <a:sym typeface="Rubik"/>
                  </a:rPr>
                  <a:t> itu dengan</a:t>
                </a:r>
              </a:p>
              <a:p>
                <a:pPr lvl="0" algn="ctr" rtl="0">
                  <a:lnSpc>
                    <a:spcPct val="150000"/>
                  </a:lnSpc>
                  <a:spcBef>
                    <a:spcPts val="0"/>
                  </a:spcBef>
                  <a:spcAft>
                    <a:spcPts val="0"/>
                  </a:spcAft>
                  <a:buClr>
                    <a:schemeClr val="dk1"/>
                  </a:buClr>
                  <a:buSzPts val="1400"/>
                </a:pPr>
                <a:r>
                  <a:rPr lang="en-US" sz="1200" dirty="0">
                    <a:solidFill>
                      <a:schemeClr val="dk1"/>
                    </a:solidFill>
                    <a:latin typeface="Rubik"/>
                    <a:ea typeface="Rubik"/>
                    <a:cs typeface="Rubik"/>
                    <a:sym typeface="Rubik"/>
                  </a:rPr>
                  <a:t> </a:t>
                </a:r>
                <a14:m>
                  <m:oMath xmlns:m="http://schemas.openxmlformats.org/officeDocument/2006/math">
                    <m:r>
                      <a:rPr lang="en-US" sz="1200" b="0" i="1" smtClean="0">
                        <a:solidFill>
                          <a:schemeClr val="dk1"/>
                        </a:solidFill>
                        <a:latin typeface="Cambria Math" panose="02040503050406030204" pitchFamily="18" charset="0"/>
                        <a:ea typeface="Rubik"/>
                        <a:cs typeface="Rubik"/>
                        <a:sym typeface="Rubik"/>
                      </a:rPr>
                      <m:t>𝑛𝑒𝑡𝑡</m:t>
                    </m:r>
                    <m:r>
                      <a:rPr lang="en-US" sz="1200" b="0" i="1" smtClean="0">
                        <a:solidFill>
                          <a:schemeClr val="dk1"/>
                        </a:solidFill>
                        <a:latin typeface="Cambria Math" panose="02040503050406030204" pitchFamily="18" charset="0"/>
                        <a:ea typeface="Rubik"/>
                        <a:cs typeface="Rubik"/>
                        <a:sym typeface="Rubik"/>
                      </a:rPr>
                      <m:t> </m:t>
                    </m:r>
                    <m:r>
                      <a:rPr lang="en-US" sz="1200" b="0" i="1" smtClean="0">
                        <a:solidFill>
                          <a:schemeClr val="dk1"/>
                        </a:solidFill>
                        <a:latin typeface="Cambria Math" panose="02040503050406030204" pitchFamily="18" charset="0"/>
                        <a:ea typeface="Rubik"/>
                        <a:cs typeface="Rubik"/>
                        <a:sym typeface="Rubik"/>
                      </a:rPr>
                      <m:t>𝑠𝑎𝑙𝑒𝑠</m:t>
                    </m:r>
                    <m:r>
                      <a:rPr lang="en-US" sz="1200" b="0" i="1" smtClean="0">
                        <a:solidFill>
                          <a:schemeClr val="dk1"/>
                        </a:solidFill>
                        <a:latin typeface="Cambria Math" panose="02040503050406030204" pitchFamily="18" charset="0"/>
                        <a:ea typeface="Rubik"/>
                        <a:cs typeface="Rubik"/>
                        <a:sym typeface="Rubik"/>
                      </a:rPr>
                      <m:t>=</m:t>
                    </m:r>
                    <m:r>
                      <a:rPr lang="en-US" sz="1200" b="0" i="1" smtClean="0">
                        <a:solidFill>
                          <a:schemeClr val="dk1"/>
                        </a:solidFill>
                        <a:latin typeface="Cambria Math" panose="02040503050406030204" pitchFamily="18" charset="0"/>
                        <a:ea typeface="Rubik"/>
                        <a:cs typeface="Rubik"/>
                        <a:sym typeface="Rubik"/>
                      </a:rPr>
                      <m:t>𝑝𝑟𝑖𝑐𝑒</m:t>
                    </m:r>
                    <m:r>
                      <a:rPr lang="en-US" sz="1200" b="0" i="1" smtClean="0">
                        <a:solidFill>
                          <a:schemeClr val="dk1"/>
                        </a:solidFill>
                        <a:latin typeface="Cambria Math" panose="02040503050406030204" pitchFamily="18" charset="0"/>
                        <a:ea typeface="Rubik"/>
                        <a:cs typeface="Rubik"/>
                        <a:sym typeface="Rubik"/>
                      </a:rPr>
                      <m:t>−(</m:t>
                    </m:r>
                    <m:r>
                      <a:rPr lang="en-US" sz="1200" b="0" i="1" smtClean="0">
                        <a:solidFill>
                          <a:schemeClr val="dk1"/>
                        </a:solidFill>
                        <a:latin typeface="Cambria Math" panose="02040503050406030204" pitchFamily="18" charset="0"/>
                        <a:ea typeface="Rubik"/>
                        <a:cs typeface="Rubik"/>
                        <a:sym typeface="Rubik"/>
                      </a:rPr>
                      <m:t>𝑝𝑟𝑖𝑐𝑒</m:t>
                    </m:r>
                    <m:r>
                      <a:rPr lang="en-US" sz="1200" b="0" i="1" smtClean="0">
                        <a:solidFill>
                          <a:schemeClr val="dk1"/>
                        </a:solidFill>
                        <a:latin typeface="Cambria Math" panose="02040503050406030204" pitchFamily="18" charset="0"/>
                        <a:ea typeface="Rubik"/>
                        <a:cs typeface="Rubik"/>
                        <a:sym typeface="Rubik"/>
                      </a:rPr>
                      <m:t>∗</m:t>
                    </m:r>
                    <m:r>
                      <a:rPr lang="en-US" sz="1200" b="0" i="1" smtClean="0">
                        <a:solidFill>
                          <a:schemeClr val="dk1"/>
                        </a:solidFill>
                        <a:latin typeface="Cambria Math" panose="02040503050406030204" pitchFamily="18" charset="0"/>
                        <a:ea typeface="Rubik"/>
                        <a:cs typeface="Rubik"/>
                        <a:sym typeface="Rubik"/>
                      </a:rPr>
                      <m:t>𝑑𝑖𝑠𝑐𝑜𝑢𝑛𝑡</m:t>
                    </m:r>
                    <m:r>
                      <a:rPr lang="en-US" sz="1200" b="0" i="1" smtClean="0">
                        <a:solidFill>
                          <a:schemeClr val="dk1"/>
                        </a:solidFill>
                        <a:latin typeface="Cambria Math" panose="02040503050406030204" pitchFamily="18" charset="0"/>
                        <a:ea typeface="Rubik"/>
                        <a:cs typeface="Rubik"/>
                        <a:sym typeface="Rubik"/>
                      </a:rPr>
                      <m:t>)</m:t>
                    </m:r>
                  </m:oMath>
                </a14:m>
                <a:endParaRPr lang="en-US" sz="2000" dirty="0">
                  <a:solidFill>
                    <a:schemeClr val="dk1"/>
                  </a:solidFill>
                  <a:latin typeface="Rubik"/>
                  <a:ea typeface="Rubik"/>
                  <a:cs typeface="Rubik"/>
                  <a:sym typeface="Rubik"/>
                </a:endParaRP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US" sz="1200" dirty="0" err="1">
                    <a:solidFill>
                      <a:schemeClr val="dk1"/>
                    </a:solidFill>
                    <a:latin typeface="Rubik"/>
                    <a:ea typeface="Rubik"/>
                    <a:cs typeface="Rubik"/>
                    <a:sym typeface="Rubik"/>
                  </a:rPr>
                  <a:t>Perhitungan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nett_profit</a:t>
                </a:r>
                <a:r>
                  <a:rPr lang="en-US" sz="1200" dirty="0">
                    <a:solidFill>
                      <a:schemeClr val="dk1"/>
                    </a:solidFill>
                    <a:latin typeface="Rubik"/>
                    <a:ea typeface="Rubik"/>
                    <a:cs typeface="Rubik"/>
                    <a:sym typeface="Rubik"/>
                  </a:rPr>
                  <a:t> itu dengan</a:t>
                </a:r>
              </a:p>
              <a:p>
                <a:pPr lvl="0" algn="just" rtl="0">
                  <a:lnSpc>
                    <a:spcPct val="150000"/>
                  </a:lnSpc>
                  <a:spcBef>
                    <a:spcPts val="0"/>
                  </a:spcBef>
                  <a:spcAft>
                    <a:spcPts val="0"/>
                  </a:spcAft>
                  <a:buClr>
                    <a:schemeClr val="dk1"/>
                  </a:buClr>
                  <a:buSzPts val="1400"/>
                </a:pPr>
                <a14:m>
                  <m:oMathPara xmlns:m="http://schemas.openxmlformats.org/officeDocument/2006/math">
                    <m:oMathParaPr>
                      <m:jc m:val="centerGroup"/>
                    </m:oMathParaPr>
                    <m:oMath xmlns:m="http://schemas.openxmlformats.org/officeDocument/2006/math">
                      <m:r>
                        <a:rPr lang="en-US" sz="1200" b="0" i="1" smtClean="0">
                          <a:solidFill>
                            <a:schemeClr val="dk1"/>
                          </a:solidFill>
                          <a:latin typeface="Cambria Math" panose="02040503050406030204" pitchFamily="18" charset="0"/>
                          <a:ea typeface="Rubik"/>
                          <a:cs typeface="Rubik"/>
                          <a:sym typeface="Rubik"/>
                        </a:rPr>
                        <m:t>𝑛𝑒𝑡𝑡</m:t>
                      </m:r>
                      <m:r>
                        <a:rPr lang="en-US" sz="1200" b="0" i="1" smtClean="0">
                          <a:solidFill>
                            <a:schemeClr val="dk1"/>
                          </a:solidFill>
                          <a:latin typeface="Cambria Math" panose="02040503050406030204" pitchFamily="18" charset="0"/>
                          <a:ea typeface="Rubik"/>
                          <a:cs typeface="Rubik"/>
                          <a:sym typeface="Rubik"/>
                        </a:rPr>
                        <m:t> </m:t>
                      </m:r>
                      <m:r>
                        <a:rPr lang="en-US" sz="1200" b="0" i="1" smtClean="0">
                          <a:solidFill>
                            <a:schemeClr val="dk1"/>
                          </a:solidFill>
                          <a:latin typeface="Cambria Math" panose="02040503050406030204" pitchFamily="18" charset="0"/>
                          <a:ea typeface="Rubik"/>
                          <a:cs typeface="Rubik"/>
                          <a:sym typeface="Rubik"/>
                        </a:rPr>
                        <m:t>𝑝𝑟𝑜𝑓𝑖𝑡</m:t>
                      </m:r>
                      <m:r>
                        <a:rPr lang="en-US" sz="1200" b="0" i="1" smtClean="0">
                          <a:solidFill>
                            <a:schemeClr val="dk1"/>
                          </a:solidFill>
                          <a:latin typeface="Cambria Math" panose="02040503050406030204" pitchFamily="18" charset="0"/>
                          <a:ea typeface="Rubik"/>
                          <a:cs typeface="Rubik"/>
                          <a:sym typeface="Rubik"/>
                        </a:rPr>
                        <m:t>=</m:t>
                      </m:r>
                      <m:r>
                        <a:rPr lang="en-US" sz="1200" b="0" i="1" smtClean="0">
                          <a:solidFill>
                            <a:schemeClr val="dk1"/>
                          </a:solidFill>
                          <a:latin typeface="Cambria Math" panose="02040503050406030204" pitchFamily="18" charset="0"/>
                          <a:ea typeface="Rubik"/>
                          <a:cs typeface="Rubik"/>
                          <a:sym typeface="Rubik"/>
                        </a:rPr>
                        <m:t>𝑛𝑒𝑡𝑡</m:t>
                      </m:r>
                      <m:r>
                        <a:rPr lang="en-US" sz="1200" b="0" i="1" smtClean="0">
                          <a:solidFill>
                            <a:schemeClr val="dk1"/>
                          </a:solidFill>
                          <a:latin typeface="Cambria Math" panose="02040503050406030204" pitchFamily="18" charset="0"/>
                          <a:ea typeface="Rubik"/>
                          <a:cs typeface="Rubik"/>
                          <a:sym typeface="Rubik"/>
                        </a:rPr>
                        <m:t> </m:t>
                      </m:r>
                      <m:r>
                        <a:rPr lang="en-US" sz="1200" b="0" i="1" smtClean="0">
                          <a:solidFill>
                            <a:schemeClr val="dk1"/>
                          </a:solidFill>
                          <a:latin typeface="Cambria Math" panose="02040503050406030204" pitchFamily="18" charset="0"/>
                          <a:ea typeface="Rubik"/>
                          <a:cs typeface="Rubik"/>
                          <a:sym typeface="Rubik"/>
                        </a:rPr>
                        <m:t>𝑠𝑎𝑙𝑒𝑠</m:t>
                      </m:r>
                      <m:r>
                        <a:rPr lang="en-US" sz="1200" b="0" i="1" smtClean="0">
                          <a:solidFill>
                            <a:schemeClr val="dk1"/>
                          </a:solidFill>
                          <a:latin typeface="Cambria Math" panose="02040503050406030204" pitchFamily="18" charset="0"/>
                          <a:ea typeface="Rubik"/>
                          <a:cs typeface="Rubik"/>
                          <a:sym typeface="Rubik"/>
                        </a:rPr>
                        <m:t> ∗% </m:t>
                      </m:r>
                      <m:r>
                        <a:rPr lang="en-US" sz="1200" b="0" i="1" smtClean="0">
                          <a:solidFill>
                            <a:schemeClr val="dk1"/>
                          </a:solidFill>
                          <a:latin typeface="Cambria Math" panose="02040503050406030204" pitchFamily="18" charset="0"/>
                          <a:ea typeface="Rubik"/>
                          <a:cs typeface="Rubik"/>
                          <a:sym typeface="Rubik"/>
                        </a:rPr>
                        <m:t>𝑔𝑟𝑜𝑠𝑠</m:t>
                      </m:r>
                      <m:r>
                        <a:rPr lang="en-US" sz="1200" b="0" i="1" smtClean="0">
                          <a:solidFill>
                            <a:schemeClr val="dk1"/>
                          </a:solidFill>
                          <a:latin typeface="Cambria Math" panose="02040503050406030204" pitchFamily="18" charset="0"/>
                          <a:ea typeface="Rubik"/>
                          <a:cs typeface="Rubik"/>
                          <a:sym typeface="Rubik"/>
                        </a:rPr>
                        <m:t> </m:t>
                      </m:r>
                      <m:r>
                        <a:rPr lang="en-US" sz="1200" b="0" i="1" smtClean="0">
                          <a:solidFill>
                            <a:schemeClr val="dk1"/>
                          </a:solidFill>
                          <a:latin typeface="Cambria Math" panose="02040503050406030204" pitchFamily="18" charset="0"/>
                          <a:ea typeface="Rubik"/>
                          <a:cs typeface="Rubik"/>
                          <a:sym typeface="Rubik"/>
                        </a:rPr>
                        <m:t>𝑝𝑟𝑜𝑓𝑖𝑡</m:t>
                      </m:r>
                    </m:oMath>
                  </m:oMathPara>
                </a14:m>
                <a:endParaRPr lang="en-US" sz="1200" dirty="0">
                  <a:solidFill>
                    <a:schemeClr val="dk1"/>
                  </a:solidFill>
                  <a:latin typeface="Rubik"/>
                  <a:ea typeface="Rubik"/>
                  <a:cs typeface="Rubik"/>
                  <a:sym typeface="Rubik"/>
                </a:endParaRPr>
              </a:p>
              <a:p>
                <a:pPr marL="171450" lvl="0" indent="-171450" algn="just" rtl="0">
                  <a:lnSpc>
                    <a:spcPct val="150000"/>
                  </a:lnSpc>
                  <a:spcBef>
                    <a:spcPts val="0"/>
                  </a:spcBef>
                  <a:spcAft>
                    <a:spcPts val="0"/>
                  </a:spcAft>
                  <a:buClr>
                    <a:schemeClr val="dk1"/>
                  </a:buClr>
                  <a:buSzPts val="1400"/>
                  <a:buFont typeface="Arial" panose="020B0604020202020204" pitchFamily="34" charset="0"/>
                  <a:buChar char="•"/>
                </a:pPr>
                <a:r>
                  <a:rPr lang="en-US" sz="1200" dirty="0">
                    <a:solidFill>
                      <a:schemeClr val="dk1"/>
                    </a:solidFill>
                    <a:latin typeface="Rubik"/>
                    <a:ea typeface="Rubik"/>
                    <a:cs typeface="Rubik"/>
                    <a:sym typeface="Rubik"/>
                  </a:rPr>
                  <a:t>Inner join </a:t>
                </a:r>
                <a:r>
                  <a:rPr lang="en-US" sz="1200" dirty="0" err="1">
                    <a:solidFill>
                      <a:schemeClr val="dk1"/>
                    </a:solidFill>
                    <a:latin typeface="Rubik"/>
                    <a:ea typeface="Rubik"/>
                    <a:cs typeface="Rubik"/>
                    <a:sym typeface="Rubik"/>
                  </a:rPr>
                  <a:t>diterapkan</a:t>
                </a:r>
                <a:r>
                  <a:rPr lang="en-US" sz="1200" dirty="0">
                    <a:solidFill>
                      <a:schemeClr val="dk1"/>
                    </a:solidFill>
                    <a:latin typeface="Rubik"/>
                    <a:ea typeface="Rubik"/>
                    <a:cs typeface="Rubik"/>
                    <a:sym typeface="Rubik"/>
                  </a:rPr>
                  <a:t> (By default JOIN </a:t>
                </a:r>
                <a:r>
                  <a:rPr lang="en-US" sz="1200" dirty="0" err="1">
                    <a:solidFill>
                      <a:schemeClr val="dk1"/>
                    </a:solidFill>
                    <a:latin typeface="Rubik"/>
                    <a:ea typeface="Rubik"/>
                    <a:cs typeface="Rubik"/>
                    <a:sym typeface="Rubik"/>
                  </a:rPr>
                  <a:t>adalah</a:t>
                </a:r>
                <a:r>
                  <a:rPr lang="en-US" sz="1200" dirty="0">
                    <a:solidFill>
                      <a:schemeClr val="dk1"/>
                    </a:solidFill>
                    <a:latin typeface="Rubik"/>
                    <a:ea typeface="Rubik"/>
                    <a:cs typeface="Rubik"/>
                    <a:sym typeface="Rubik"/>
                  </a:rPr>
                  <a:t> inner join pada SQL)</a:t>
                </a:r>
              </a:p>
            </p:txBody>
          </p:sp>
        </mc:Choice>
        <mc:Fallback xmlns="">
          <p:sp>
            <p:nvSpPr>
              <p:cNvPr id="6" name="Google Shape;129;g23ec2985a68_1_42">
                <a:extLst>
                  <a:ext uri="{FF2B5EF4-FFF2-40B4-BE49-F238E27FC236}">
                    <a16:creationId xmlns:a16="http://schemas.microsoft.com/office/drawing/2014/main" id="{D99E8CFB-DC39-49DB-9CB4-F094C8980599}"/>
                  </a:ext>
                </a:extLst>
              </p:cNvPr>
              <p:cNvSpPr txBox="1">
                <a:spLocks noRot="1" noChangeAspect="1" noMove="1" noResize="1" noEditPoints="1" noAdjustHandles="1" noChangeArrowheads="1" noChangeShapeType="1" noTextEdit="1"/>
              </p:cNvSpPr>
              <p:nvPr/>
            </p:nvSpPr>
            <p:spPr>
              <a:xfrm>
                <a:off x="340500" y="1349409"/>
                <a:ext cx="5048884" cy="2308294"/>
              </a:xfrm>
              <a:prstGeom prst="rect">
                <a:avLst/>
              </a:prstGeom>
              <a:blipFill>
                <a:blip r:embed="rId6"/>
                <a:stretch>
                  <a:fillRect/>
                </a:stretch>
              </a:blipFill>
              <a:ln>
                <a:noFill/>
              </a:ln>
              <a:effectLst>
                <a:outerShdw blurRad="57150" dist="19050" dir="2820000" algn="bl" rotWithShape="0">
                  <a:srgbClr val="B7B7B7">
                    <a:alpha val="85490"/>
                  </a:srgbClr>
                </a:outerShdw>
              </a:effectLst>
            </p:spPr>
            <p:txBody>
              <a:bodyPr/>
              <a:lstStyle/>
              <a:p>
                <a:r>
                  <a:rPr lang="en-ID">
                    <a:noFill/>
                  </a:rPr>
                  <a:t> </a:t>
                </a:r>
              </a:p>
            </p:txBody>
          </p:sp>
        </mc:Fallback>
      </mc:AlternateContent>
      <p:sp>
        <p:nvSpPr>
          <p:cNvPr id="7" name="Google Shape;129;g23ec2985a68_1_42">
            <a:extLst>
              <a:ext uri="{FF2B5EF4-FFF2-40B4-BE49-F238E27FC236}">
                <a16:creationId xmlns:a16="http://schemas.microsoft.com/office/drawing/2014/main" id="{7A5A9C78-9CE5-491B-8916-2C680BB9005A}"/>
              </a:ext>
            </a:extLst>
          </p:cNvPr>
          <p:cNvSpPr txBox="1"/>
          <p:nvPr/>
        </p:nvSpPr>
        <p:spPr>
          <a:xfrm>
            <a:off x="5389384" y="818365"/>
            <a:ext cx="3076436" cy="420112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CREATE TABLE </a:t>
            </a:r>
            <a:r>
              <a:rPr lang="en-ID" sz="600" dirty="0" err="1">
                <a:solidFill>
                  <a:schemeClr val="dk1"/>
                </a:solidFill>
                <a:latin typeface="Rubik"/>
                <a:ea typeface="Rubik"/>
                <a:cs typeface="Rubik"/>
                <a:sym typeface="Rubik"/>
              </a:rPr>
              <a:t>rakamin-kf-analytic.Rakamin_KF_Analytics.transaction_data</a:t>
            </a:r>
            <a:r>
              <a:rPr lang="en-ID" sz="600" dirty="0">
                <a:solidFill>
                  <a:schemeClr val="dk1"/>
                </a:solidFill>
                <a:latin typeface="Rubik"/>
                <a:ea typeface="Rubik"/>
                <a:cs typeface="Rubik"/>
                <a:sym typeface="Rubik"/>
              </a:rPr>
              <a:t> AS</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SELECT </a:t>
            </a:r>
            <a:r>
              <a:rPr lang="en-ID" sz="600" dirty="0" err="1">
                <a:solidFill>
                  <a:schemeClr val="dk1"/>
                </a:solidFill>
                <a:latin typeface="Rubik"/>
                <a:ea typeface="Rubik"/>
                <a:cs typeface="Rubik"/>
                <a:sym typeface="Rubik"/>
              </a:rPr>
              <a:t>t.transaction_id</a:t>
            </a: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t.date,t.branch_id</a:t>
            </a: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kc.branch_name</a:t>
            </a: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kc.kota</a:t>
            </a: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kc.provinsi</a:t>
            </a: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kc.rating</a:t>
            </a:r>
            <a:r>
              <a:rPr lang="en-ID" sz="600" dirty="0">
                <a:solidFill>
                  <a:schemeClr val="dk1"/>
                </a:solidFill>
                <a:latin typeface="Rubik"/>
                <a:ea typeface="Rubik"/>
                <a:cs typeface="Rubik"/>
                <a:sym typeface="Rubik"/>
              </a:rPr>
              <a:t> AS </a:t>
            </a:r>
            <a:r>
              <a:rPr lang="en-ID" sz="600" dirty="0" err="1">
                <a:solidFill>
                  <a:schemeClr val="dk1"/>
                </a:solidFill>
                <a:latin typeface="Rubik"/>
                <a:ea typeface="Rubik"/>
                <a:cs typeface="Rubik"/>
                <a:sym typeface="Rubik"/>
              </a:rPr>
              <a:t>rating_cabang,t.customer_name,t.product_id</a:t>
            </a: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p.product_name,p.price</a:t>
            </a:r>
            <a:r>
              <a:rPr lang="en-ID" sz="600" dirty="0">
                <a:solidFill>
                  <a:schemeClr val="dk1"/>
                </a:solidFill>
                <a:latin typeface="Rubik"/>
                <a:ea typeface="Rubik"/>
                <a:cs typeface="Rubik"/>
                <a:sym typeface="Rubik"/>
              </a:rPr>
              <a:t> AS </a:t>
            </a:r>
            <a:r>
              <a:rPr lang="en-ID" sz="600" dirty="0" err="1">
                <a:solidFill>
                  <a:schemeClr val="dk1"/>
                </a:solidFill>
                <a:latin typeface="Rubik"/>
                <a:ea typeface="Rubik"/>
                <a:cs typeface="Rubik"/>
                <a:sym typeface="Rubik"/>
              </a:rPr>
              <a:t>actual_price</a:t>
            </a: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t.discount_percentage</a:t>
            </a:r>
            <a:r>
              <a:rPr lang="en-ID" sz="600" dirty="0">
                <a:solidFill>
                  <a:schemeClr val="dk1"/>
                </a:solidFill>
                <a:latin typeface="Rubik"/>
                <a:ea typeface="Rubik"/>
                <a:cs typeface="Rubik"/>
                <a:sym typeface="Rubik"/>
              </a:rPr>
              <a:t>,</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CASE</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WHEN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&lt;= 50000 THEN 0.10</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WHEN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&gt; 50000 AND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&lt;= 100000 THEN 0.15</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WHEN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&gt; 100000 AND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&lt;= 300000 THEN 0.20</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WHEN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&gt; 300000 AND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&lt;= 500000 THEN 0.25</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WHEN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&gt; 500000 THEN 0.30</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END AS </a:t>
            </a:r>
            <a:r>
              <a:rPr lang="en-ID" sz="600" dirty="0" err="1">
                <a:solidFill>
                  <a:schemeClr val="dk1"/>
                </a:solidFill>
                <a:latin typeface="Rubik"/>
                <a:ea typeface="Rubik"/>
                <a:cs typeface="Rubik"/>
                <a:sym typeface="Rubik"/>
              </a:rPr>
              <a:t>persentase_gross_laba</a:t>
            </a:r>
            <a:r>
              <a:rPr lang="en-ID" sz="600" dirty="0">
                <a:solidFill>
                  <a:schemeClr val="dk1"/>
                </a:solidFill>
                <a:latin typeface="Rubik"/>
                <a:ea typeface="Rubik"/>
                <a:cs typeface="Rubik"/>
                <a:sym typeface="Rubik"/>
              </a:rPr>
              <a:t>,</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p.price</a:t>
            </a:r>
            <a:r>
              <a:rPr lang="en-ID" sz="600" dirty="0">
                <a:solidFill>
                  <a:schemeClr val="dk1"/>
                </a:solidFill>
                <a:latin typeface="Rubik"/>
                <a:ea typeface="Rubik"/>
                <a:cs typeface="Rubik"/>
                <a:sym typeface="Rubik"/>
              </a:rPr>
              <a:t> - (</a:t>
            </a:r>
            <a:r>
              <a:rPr lang="en-ID" sz="600" dirty="0" err="1">
                <a:solidFill>
                  <a:schemeClr val="dk1"/>
                </a:solidFill>
                <a:latin typeface="Rubik"/>
                <a:ea typeface="Rubik"/>
                <a:cs typeface="Rubik"/>
                <a:sym typeface="Rubik"/>
              </a:rPr>
              <a:t>p.price</a:t>
            </a:r>
            <a:r>
              <a:rPr lang="en-ID" sz="600" dirty="0">
                <a:solidFill>
                  <a:schemeClr val="dk1"/>
                </a:solidFill>
                <a:latin typeface="Rubik"/>
                <a:ea typeface="Rubik"/>
                <a:cs typeface="Rubik"/>
                <a:sym typeface="Rubik"/>
              </a:rPr>
              <a:t> * </a:t>
            </a:r>
            <a:r>
              <a:rPr lang="en-ID" sz="600" dirty="0" err="1">
                <a:solidFill>
                  <a:schemeClr val="dk1"/>
                </a:solidFill>
                <a:latin typeface="Rubik"/>
                <a:ea typeface="Rubik"/>
                <a:cs typeface="Rubik"/>
                <a:sym typeface="Rubik"/>
              </a:rPr>
              <a:t>t.discount_percentage</a:t>
            </a:r>
            <a:r>
              <a:rPr lang="en-ID" sz="600" dirty="0">
                <a:solidFill>
                  <a:schemeClr val="dk1"/>
                </a:solidFill>
                <a:latin typeface="Rubik"/>
                <a:ea typeface="Rubik"/>
                <a:cs typeface="Rubik"/>
                <a:sym typeface="Rubik"/>
              </a:rPr>
              <a:t>)) AS </a:t>
            </a:r>
            <a:r>
              <a:rPr lang="en-ID" sz="600" dirty="0" err="1">
                <a:solidFill>
                  <a:schemeClr val="dk1"/>
                </a:solidFill>
                <a:latin typeface="Rubik"/>
                <a:ea typeface="Rubik"/>
                <a:cs typeface="Rubik"/>
                <a:sym typeface="Rubik"/>
              </a:rPr>
              <a:t>nett_sales</a:t>
            </a:r>
            <a:r>
              <a:rPr lang="en-ID" sz="600" dirty="0">
                <a:solidFill>
                  <a:schemeClr val="dk1"/>
                </a:solidFill>
                <a:latin typeface="Rubik"/>
                <a:ea typeface="Rubik"/>
                <a:cs typeface="Rubik"/>
                <a:sym typeface="Rubik"/>
              </a:rPr>
              <a:t>,</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p.price</a:t>
            </a:r>
            <a:r>
              <a:rPr lang="en-ID" sz="600" dirty="0">
                <a:solidFill>
                  <a:schemeClr val="dk1"/>
                </a:solidFill>
                <a:latin typeface="Rubik"/>
                <a:ea typeface="Rubik"/>
                <a:cs typeface="Rubik"/>
                <a:sym typeface="Rubik"/>
              </a:rPr>
              <a:t> * (1 - </a:t>
            </a:r>
            <a:r>
              <a:rPr lang="en-ID" sz="600" dirty="0" err="1">
                <a:solidFill>
                  <a:schemeClr val="dk1"/>
                </a:solidFill>
                <a:latin typeface="Rubik"/>
                <a:ea typeface="Rubik"/>
                <a:cs typeface="Rubik"/>
                <a:sym typeface="Rubik"/>
              </a:rPr>
              <a:t>t.discount_percentage</a:t>
            </a:r>
            <a:r>
              <a:rPr lang="en-ID" sz="600" dirty="0">
                <a:solidFill>
                  <a:schemeClr val="dk1"/>
                </a:solidFill>
                <a:latin typeface="Rubik"/>
                <a:ea typeface="Rubik"/>
                <a:cs typeface="Rubik"/>
                <a:sym typeface="Rubik"/>
              </a:rPr>
              <a:t>)*(</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CASE</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WHEN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&lt;= 50000 THEN 0.10</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WHEN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&gt; 50000 AND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&lt;= 100000 THEN 0.15</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WHEN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&gt; 100000 AND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&lt;= 300000 THEN 0.20</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WHEN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&gt; 300000 AND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&lt;= 500000 THEN 0.25</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WHEN </a:t>
            </a:r>
            <a:r>
              <a:rPr lang="en-ID" sz="600" dirty="0" err="1">
                <a:solidFill>
                  <a:schemeClr val="dk1"/>
                </a:solidFill>
                <a:latin typeface="Rubik"/>
                <a:ea typeface="Rubik"/>
                <a:cs typeface="Rubik"/>
                <a:sym typeface="Rubik"/>
              </a:rPr>
              <a:t>t.price</a:t>
            </a:r>
            <a:r>
              <a:rPr lang="en-ID" sz="600" dirty="0">
                <a:solidFill>
                  <a:schemeClr val="dk1"/>
                </a:solidFill>
                <a:latin typeface="Rubik"/>
                <a:ea typeface="Rubik"/>
                <a:cs typeface="Rubik"/>
                <a:sym typeface="Rubik"/>
              </a:rPr>
              <a:t> &gt; 500000 THEN 0.30</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END) AS </a:t>
            </a:r>
            <a:r>
              <a:rPr lang="en-ID" sz="600" dirty="0" err="1">
                <a:solidFill>
                  <a:schemeClr val="dk1"/>
                </a:solidFill>
                <a:latin typeface="Rubik"/>
                <a:ea typeface="Rubik"/>
                <a:cs typeface="Rubik"/>
                <a:sym typeface="Rubik"/>
              </a:rPr>
              <a:t>nett_profit</a:t>
            </a:r>
            <a:r>
              <a:rPr lang="en-ID" sz="600" dirty="0">
                <a:solidFill>
                  <a:schemeClr val="dk1"/>
                </a:solidFill>
                <a:latin typeface="Rubik"/>
                <a:ea typeface="Rubik"/>
                <a:cs typeface="Rubik"/>
                <a:sym typeface="Rubik"/>
              </a:rPr>
              <a:t>,</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t.rating</a:t>
            </a:r>
            <a:r>
              <a:rPr lang="en-ID" sz="600" dirty="0">
                <a:solidFill>
                  <a:schemeClr val="dk1"/>
                </a:solidFill>
                <a:latin typeface="Rubik"/>
                <a:ea typeface="Rubik"/>
                <a:cs typeface="Rubik"/>
                <a:sym typeface="Rubik"/>
              </a:rPr>
              <a:t> AS </a:t>
            </a:r>
            <a:r>
              <a:rPr lang="en-ID" sz="600" dirty="0" err="1">
                <a:solidFill>
                  <a:schemeClr val="dk1"/>
                </a:solidFill>
                <a:latin typeface="Rubik"/>
                <a:ea typeface="Rubik"/>
                <a:cs typeface="Rubik"/>
                <a:sym typeface="Rubik"/>
              </a:rPr>
              <a:t>rating_transaksi</a:t>
            </a:r>
            <a:endParaRPr lang="en-ID" sz="600" dirty="0">
              <a:solidFill>
                <a:schemeClr val="dk1"/>
              </a:solidFill>
              <a:latin typeface="Rubik"/>
              <a:ea typeface="Rubik"/>
              <a:cs typeface="Rubik"/>
              <a:sym typeface="Rubik"/>
            </a:endParaRP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FROM</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rakamin-kf-analytic.Rakamin_KF_Analytics.kf_final_transaction</a:t>
            </a:r>
            <a:r>
              <a:rPr lang="en-ID" sz="600" dirty="0">
                <a:solidFill>
                  <a:schemeClr val="dk1"/>
                </a:solidFill>
                <a:latin typeface="Rubik"/>
                <a:ea typeface="Rubik"/>
                <a:cs typeface="Rubik"/>
                <a:sym typeface="Rubik"/>
              </a:rPr>
              <a:t> as t</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JOIN</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rakamin-kf-analytic.Rakamin_KF_Analytics.kf_kantor_cabang</a:t>
            </a:r>
            <a:r>
              <a:rPr lang="en-ID" sz="600" dirty="0">
                <a:solidFill>
                  <a:schemeClr val="dk1"/>
                </a:solidFill>
                <a:latin typeface="Rubik"/>
                <a:ea typeface="Rubik"/>
                <a:cs typeface="Rubik"/>
                <a:sym typeface="Rubik"/>
              </a:rPr>
              <a:t> as kc ON </a:t>
            </a:r>
            <a:r>
              <a:rPr lang="en-ID" sz="600" dirty="0" err="1">
                <a:solidFill>
                  <a:schemeClr val="dk1"/>
                </a:solidFill>
                <a:latin typeface="Rubik"/>
                <a:ea typeface="Rubik"/>
                <a:cs typeface="Rubik"/>
                <a:sym typeface="Rubik"/>
              </a:rPr>
              <a:t>t.branch_id</a:t>
            </a:r>
            <a:r>
              <a:rPr lang="en-ID" sz="600" dirty="0">
                <a:solidFill>
                  <a:schemeClr val="dk1"/>
                </a:solidFill>
                <a:latin typeface="Rubik"/>
                <a:ea typeface="Rubik"/>
                <a:cs typeface="Rubik"/>
                <a:sym typeface="Rubik"/>
              </a:rPr>
              <a:t> = </a:t>
            </a:r>
            <a:r>
              <a:rPr lang="en-ID" sz="600" dirty="0" err="1">
                <a:solidFill>
                  <a:schemeClr val="dk1"/>
                </a:solidFill>
                <a:latin typeface="Rubik"/>
                <a:ea typeface="Rubik"/>
                <a:cs typeface="Rubik"/>
                <a:sym typeface="Rubik"/>
              </a:rPr>
              <a:t>kc.branch_id</a:t>
            </a:r>
            <a:endParaRPr lang="en-ID" sz="600" dirty="0">
              <a:solidFill>
                <a:schemeClr val="dk1"/>
              </a:solidFill>
              <a:latin typeface="Rubik"/>
              <a:ea typeface="Rubik"/>
              <a:cs typeface="Rubik"/>
              <a:sym typeface="Rubik"/>
            </a:endParaRP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JOIN</a:t>
            </a:r>
          </a:p>
          <a:p>
            <a:pPr marL="0" lvl="0" indent="0" algn="l" rtl="0">
              <a:lnSpc>
                <a:spcPct val="150000"/>
              </a:lnSpc>
              <a:spcBef>
                <a:spcPts val="0"/>
              </a:spcBef>
              <a:spcAft>
                <a:spcPts val="0"/>
              </a:spcAft>
              <a:buClr>
                <a:schemeClr val="dk1"/>
              </a:buClr>
              <a:buSzPts val="5000"/>
              <a:buFont typeface="Arial"/>
              <a:buNone/>
            </a:pPr>
            <a:r>
              <a:rPr lang="en-ID" sz="600" dirty="0">
                <a:solidFill>
                  <a:schemeClr val="dk1"/>
                </a:solidFill>
                <a:latin typeface="Rubik"/>
                <a:ea typeface="Rubik"/>
                <a:cs typeface="Rubik"/>
                <a:sym typeface="Rubik"/>
              </a:rPr>
              <a:t>  </a:t>
            </a:r>
            <a:r>
              <a:rPr lang="en-ID" sz="600" dirty="0" err="1">
                <a:solidFill>
                  <a:schemeClr val="dk1"/>
                </a:solidFill>
                <a:latin typeface="Rubik"/>
                <a:ea typeface="Rubik"/>
                <a:cs typeface="Rubik"/>
                <a:sym typeface="Rubik"/>
              </a:rPr>
              <a:t>rakamin-kf-analytic.Rakamin_KF_Analytics.kf_product</a:t>
            </a:r>
            <a:r>
              <a:rPr lang="en-ID" sz="600" dirty="0">
                <a:solidFill>
                  <a:schemeClr val="dk1"/>
                </a:solidFill>
                <a:latin typeface="Rubik"/>
                <a:ea typeface="Rubik"/>
                <a:cs typeface="Rubik"/>
                <a:sym typeface="Rubik"/>
              </a:rPr>
              <a:t> as p ON </a:t>
            </a:r>
            <a:r>
              <a:rPr lang="en-ID" sz="600" dirty="0" err="1">
                <a:solidFill>
                  <a:schemeClr val="dk1"/>
                </a:solidFill>
                <a:latin typeface="Rubik"/>
                <a:ea typeface="Rubik"/>
                <a:cs typeface="Rubik"/>
                <a:sym typeface="Rubik"/>
              </a:rPr>
              <a:t>t.product_id</a:t>
            </a:r>
            <a:r>
              <a:rPr lang="en-ID" sz="600" dirty="0">
                <a:solidFill>
                  <a:schemeClr val="dk1"/>
                </a:solidFill>
                <a:latin typeface="Rubik"/>
                <a:ea typeface="Rubik"/>
                <a:cs typeface="Rubik"/>
                <a:sym typeface="Rubik"/>
              </a:rPr>
              <a:t> = </a:t>
            </a:r>
            <a:r>
              <a:rPr lang="en-ID" sz="600" dirty="0" err="1">
                <a:solidFill>
                  <a:schemeClr val="dk1"/>
                </a:solidFill>
                <a:latin typeface="Rubik"/>
                <a:ea typeface="Rubik"/>
                <a:cs typeface="Rubik"/>
                <a:sym typeface="Rubik"/>
              </a:rPr>
              <a:t>p.product_id</a:t>
            </a:r>
            <a:r>
              <a:rPr lang="en-ID" sz="600" dirty="0">
                <a:solidFill>
                  <a:schemeClr val="dk1"/>
                </a:solidFill>
                <a:latin typeface="Rubik"/>
                <a:ea typeface="Rubik"/>
                <a:cs typeface="Rubik"/>
                <a:sym typeface="Rubik"/>
              </a:rPr>
              <a:t>;</a:t>
            </a:r>
            <a:endParaRPr sz="600" dirty="0">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dirty="0">
                <a:latin typeface="Rubik"/>
                <a:ea typeface="Rubik"/>
                <a:cs typeface="Rubik"/>
                <a:sym typeface="Rubik"/>
              </a:rPr>
              <a:t>Dashboard  Performance Analytics</a:t>
            </a:r>
            <a:endParaRPr sz="2700" b="1" i="0" u="none" strike="noStrike" cap="none" dirty="0">
              <a:solidFill>
                <a:srgbClr val="000000"/>
              </a:solidFill>
              <a:latin typeface="Rubik"/>
              <a:ea typeface="Rubik"/>
              <a:cs typeface="Rubik"/>
              <a:sym typeface="Rubik"/>
            </a:endParaRPr>
          </a:p>
        </p:txBody>
      </p:sp>
      <p:sp>
        <p:nvSpPr>
          <p:cNvPr id="8" name="Google Shape;98;p16">
            <a:extLst>
              <a:ext uri="{FF2B5EF4-FFF2-40B4-BE49-F238E27FC236}">
                <a16:creationId xmlns:a16="http://schemas.microsoft.com/office/drawing/2014/main" id="{BA9777F0-01C3-4266-A283-7C7E2E15ECE5}"/>
              </a:ext>
            </a:extLst>
          </p:cNvPr>
          <p:cNvSpPr txBox="1"/>
          <p:nvPr/>
        </p:nvSpPr>
        <p:spPr>
          <a:xfrm>
            <a:off x="213600" y="4698874"/>
            <a:ext cx="8716798"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Rubik"/>
                <a:ea typeface="Rubik"/>
                <a:cs typeface="Rubik"/>
                <a:sym typeface="Rubik"/>
                <a:hlinkClick r:id="rId5"/>
              </a:rPr>
              <a:t>Looker Studio</a:t>
            </a:r>
            <a:endParaRPr lang="en-US" dirty="0">
              <a:latin typeface="Rubik"/>
              <a:ea typeface="Rubik"/>
              <a:cs typeface="Rubik"/>
              <a:sym typeface="Rubik"/>
            </a:endParaRPr>
          </a:p>
        </p:txBody>
      </p:sp>
      <p:pic>
        <p:nvPicPr>
          <p:cNvPr id="9" name="Picture 4" descr="Let Your Data Tell Its Story-Make It Interactive with Google Looker Studio!  - Instructional Technology Group">
            <a:extLst>
              <a:ext uri="{FF2B5EF4-FFF2-40B4-BE49-F238E27FC236}">
                <a16:creationId xmlns:a16="http://schemas.microsoft.com/office/drawing/2014/main" id="{775D3BCF-CFB6-404E-95D2-28D59B4FE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953" y="4748885"/>
            <a:ext cx="186350" cy="3000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956CFEE-68BC-4FC2-B587-3287109E91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0985" y="993338"/>
            <a:ext cx="6642029" cy="3736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dirty="0">
                <a:latin typeface="Rubik"/>
                <a:ea typeface="Rubik"/>
                <a:cs typeface="Rubik"/>
                <a:sym typeface="Rubik"/>
              </a:rPr>
              <a:t>Dashboard  Performance Analytics</a:t>
            </a:r>
            <a:endParaRPr sz="2700" b="1" i="0" u="none" strike="noStrike" cap="none" dirty="0">
              <a:solidFill>
                <a:srgbClr val="000000"/>
              </a:solidFill>
              <a:latin typeface="Rubik"/>
              <a:ea typeface="Rubik"/>
              <a:cs typeface="Rubik"/>
              <a:sym typeface="Rubik"/>
            </a:endParaRPr>
          </a:p>
        </p:txBody>
      </p:sp>
      <p:sp>
        <p:nvSpPr>
          <p:cNvPr id="145" name="Google Shape;145;g23ec2985a68_1_56"/>
          <p:cNvSpPr txBox="1"/>
          <p:nvPr/>
        </p:nvSpPr>
        <p:spPr>
          <a:xfrm>
            <a:off x="0" y="1108443"/>
            <a:ext cx="2501970" cy="3993371"/>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lvl="0" algn="l" rtl="0">
              <a:lnSpc>
                <a:spcPct val="150000"/>
              </a:lnSpc>
              <a:spcBef>
                <a:spcPts val="0"/>
              </a:spcBef>
              <a:spcAft>
                <a:spcPts val="0"/>
              </a:spcAft>
              <a:buClr>
                <a:schemeClr val="dk1"/>
              </a:buClr>
              <a:buSzPts val="1400"/>
            </a:pPr>
            <a:r>
              <a:rPr lang="en-US" sz="1100" dirty="0">
                <a:solidFill>
                  <a:schemeClr val="dk1"/>
                </a:solidFill>
                <a:latin typeface="Rubik"/>
                <a:ea typeface="Rubik"/>
                <a:cs typeface="Rubik"/>
                <a:sym typeface="Rubik"/>
              </a:rPr>
              <a:t>● Judul Dashboard</a:t>
            </a:r>
          </a:p>
          <a:p>
            <a:pPr lvl="0" algn="l" rtl="0">
              <a:lnSpc>
                <a:spcPct val="150000"/>
              </a:lnSpc>
              <a:spcBef>
                <a:spcPts val="0"/>
              </a:spcBef>
              <a:spcAft>
                <a:spcPts val="0"/>
              </a:spcAft>
              <a:buClr>
                <a:schemeClr val="dk1"/>
              </a:buClr>
              <a:buSzPts val="1400"/>
            </a:pPr>
            <a:r>
              <a:rPr lang="en-US" sz="1100" dirty="0">
                <a:solidFill>
                  <a:schemeClr val="dk1"/>
                </a:solidFill>
                <a:latin typeface="Rubik"/>
                <a:ea typeface="Rubik"/>
                <a:cs typeface="Rubik"/>
                <a:sym typeface="Rubik"/>
              </a:rPr>
              <a:t>● Summary Dashboard</a:t>
            </a:r>
          </a:p>
          <a:p>
            <a:pPr lvl="0" algn="l" rtl="0">
              <a:lnSpc>
                <a:spcPct val="150000"/>
              </a:lnSpc>
              <a:spcBef>
                <a:spcPts val="0"/>
              </a:spcBef>
              <a:spcAft>
                <a:spcPts val="0"/>
              </a:spcAft>
              <a:buClr>
                <a:schemeClr val="dk1"/>
              </a:buClr>
              <a:buSzPts val="1400"/>
            </a:pPr>
            <a:r>
              <a:rPr lang="en-US" sz="1100" dirty="0">
                <a:solidFill>
                  <a:schemeClr val="dk1"/>
                </a:solidFill>
                <a:latin typeface="Rubik"/>
                <a:ea typeface="Rubik"/>
                <a:cs typeface="Rubik"/>
                <a:sym typeface="Rubik"/>
              </a:rPr>
              <a:t>● Filter Control</a:t>
            </a:r>
          </a:p>
          <a:p>
            <a:pPr lvl="0" algn="l" rtl="0">
              <a:lnSpc>
                <a:spcPct val="150000"/>
              </a:lnSpc>
              <a:spcBef>
                <a:spcPts val="0"/>
              </a:spcBef>
              <a:spcAft>
                <a:spcPts val="0"/>
              </a:spcAft>
              <a:buClr>
                <a:schemeClr val="dk1"/>
              </a:buClr>
              <a:buSzPts val="1400"/>
            </a:pPr>
            <a:r>
              <a:rPr lang="en-US" sz="1100" dirty="0">
                <a:solidFill>
                  <a:schemeClr val="dk1"/>
                </a:solidFill>
                <a:latin typeface="Rubik"/>
                <a:ea typeface="Rubik"/>
                <a:cs typeface="Rubik"/>
                <a:sym typeface="Rubik"/>
              </a:rPr>
              <a:t>● Snapshot Data</a:t>
            </a:r>
          </a:p>
          <a:p>
            <a:pPr lvl="0" algn="l" rtl="0">
              <a:lnSpc>
                <a:spcPct val="150000"/>
              </a:lnSpc>
              <a:spcBef>
                <a:spcPts val="0"/>
              </a:spcBef>
              <a:spcAft>
                <a:spcPts val="0"/>
              </a:spcAft>
              <a:buClr>
                <a:schemeClr val="dk1"/>
              </a:buClr>
              <a:buSzPts val="1400"/>
            </a:pPr>
            <a:r>
              <a:rPr lang="en-US" sz="1100" dirty="0">
                <a:solidFill>
                  <a:schemeClr val="dk1"/>
                </a:solidFill>
                <a:latin typeface="Rubik"/>
                <a:ea typeface="Rubik"/>
                <a:cs typeface="Rubik"/>
                <a:sym typeface="Rubik"/>
              </a:rPr>
              <a:t>● </a:t>
            </a:r>
            <a:r>
              <a:rPr lang="en-US" sz="1100" dirty="0" err="1">
                <a:solidFill>
                  <a:schemeClr val="dk1"/>
                </a:solidFill>
                <a:latin typeface="Rubik"/>
                <a:ea typeface="Rubik"/>
                <a:cs typeface="Rubik"/>
                <a:sym typeface="Rubik"/>
              </a:rPr>
              <a:t>Perbandingan</a:t>
            </a:r>
            <a:r>
              <a:rPr lang="en-US" sz="1100" dirty="0">
                <a:solidFill>
                  <a:schemeClr val="dk1"/>
                </a:solidFill>
                <a:latin typeface="Rubik"/>
                <a:ea typeface="Rubik"/>
                <a:cs typeface="Rubik"/>
                <a:sym typeface="Rubik"/>
              </a:rPr>
              <a:t> </a:t>
            </a:r>
            <a:r>
              <a:rPr lang="en-US" sz="1100" dirty="0" err="1">
                <a:solidFill>
                  <a:schemeClr val="dk1"/>
                </a:solidFill>
                <a:latin typeface="Rubik"/>
                <a:ea typeface="Rubik"/>
                <a:cs typeface="Rubik"/>
                <a:sym typeface="Rubik"/>
              </a:rPr>
              <a:t>Pendapatan</a:t>
            </a:r>
            <a:r>
              <a:rPr lang="en-US" sz="1100" dirty="0">
                <a:solidFill>
                  <a:schemeClr val="dk1"/>
                </a:solidFill>
                <a:latin typeface="Rubik"/>
                <a:ea typeface="Rubik"/>
                <a:cs typeface="Rubik"/>
                <a:sym typeface="Rubik"/>
              </a:rPr>
              <a:t> Kimia Farma </a:t>
            </a:r>
            <a:r>
              <a:rPr lang="en-US" sz="1100" dirty="0" err="1">
                <a:solidFill>
                  <a:schemeClr val="dk1"/>
                </a:solidFill>
                <a:latin typeface="Rubik"/>
                <a:ea typeface="Rubik"/>
                <a:cs typeface="Rubik"/>
                <a:sym typeface="Rubik"/>
              </a:rPr>
              <a:t>dari</a:t>
            </a:r>
            <a:r>
              <a:rPr lang="en-US" sz="1100" dirty="0">
                <a:solidFill>
                  <a:schemeClr val="dk1"/>
                </a:solidFill>
                <a:latin typeface="Rubik"/>
                <a:ea typeface="Rubik"/>
                <a:cs typeface="Rubik"/>
                <a:sym typeface="Rubik"/>
              </a:rPr>
              <a:t> tahun ke tahun</a:t>
            </a:r>
          </a:p>
          <a:p>
            <a:pPr lvl="0" algn="l" rtl="0">
              <a:lnSpc>
                <a:spcPct val="150000"/>
              </a:lnSpc>
              <a:spcBef>
                <a:spcPts val="0"/>
              </a:spcBef>
              <a:spcAft>
                <a:spcPts val="0"/>
              </a:spcAft>
              <a:buClr>
                <a:schemeClr val="dk1"/>
              </a:buClr>
              <a:buSzPts val="1400"/>
            </a:pPr>
            <a:r>
              <a:rPr lang="en-US" sz="1100" dirty="0">
                <a:solidFill>
                  <a:schemeClr val="dk1"/>
                </a:solidFill>
                <a:latin typeface="Rubik"/>
                <a:ea typeface="Rubik"/>
                <a:cs typeface="Rubik"/>
                <a:sym typeface="Rubik"/>
              </a:rPr>
              <a:t>● Top 10 Total transaksi </a:t>
            </a:r>
            <a:r>
              <a:rPr lang="en-US" sz="1100" dirty="0" err="1">
                <a:solidFill>
                  <a:schemeClr val="dk1"/>
                </a:solidFill>
                <a:latin typeface="Rubik"/>
                <a:ea typeface="Rubik"/>
                <a:cs typeface="Rubik"/>
                <a:sym typeface="Rubik"/>
              </a:rPr>
              <a:t>cabang</a:t>
            </a:r>
            <a:r>
              <a:rPr lang="en-US" sz="1100" dirty="0">
                <a:solidFill>
                  <a:schemeClr val="dk1"/>
                </a:solidFill>
                <a:latin typeface="Rubik"/>
                <a:ea typeface="Rubik"/>
                <a:cs typeface="Rubik"/>
                <a:sym typeface="Rubik"/>
              </a:rPr>
              <a:t> </a:t>
            </a:r>
            <a:r>
              <a:rPr lang="en-US" sz="1100" dirty="0" err="1">
                <a:solidFill>
                  <a:schemeClr val="dk1"/>
                </a:solidFill>
                <a:latin typeface="Rubik"/>
                <a:ea typeface="Rubik"/>
                <a:cs typeface="Rubik"/>
                <a:sym typeface="Rubik"/>
              </a:rPr>
              <a:t>provinsi</a:t>
            </a:r>
            <a:endParaRPr lang="en-US" sz="1100" dirty="0">
              <a:solidFill>
                <a:schemeClr val="dk1"/>
              </a:solidFill>
              <a:latin typeface="Rubik"/>
              <a:ea typeface="Rubik"/>
              <a:cs typeface="Rubik"/>
              <a:sym typeface="Rubik"/>
            </a:endParaRPr>
          </a:p>
          <a:p>
            <a:pPr lvl="0" algn="l" rtl="0">
              <a:lnSpc>
                <a:spcPct val="150000"/>
              </a:lnSpc>
              <a:spcBef>
                <a:spcPts val="0"/>
              </a:spcBef>
              <a:spcAft>
                <a:spcPts val="0"/>
              </a:spcAft>
              <a:buClr>
                <a:schemeClr val="dk1"/>
              </a:buClr>
              <a:buSzPts val="1400"/>
            </a:pPr>
            <a:r>
              <a:rPr lang="en-US" sz="1100" dirty="0">
                <a:solidFill>
                  <a:schemeClr val="dk1"/>
                </a:solidFill>
                <a:latin typeface="Rubik"/>
                <a:ea typeface="Rubik"/>
                <a:cs typeface="Rubik"/>
                <a:sym typeface="Rubik"/>
              </a:rPr>
              <a:t>● Top 10 </a:t>
            </a:r>
            <a:r>
              <a:rPr lang="en-US" sz="1100" dirty="0" err="1">
                <a:solidFill>
                  <a:schemeClr val="dk1"/>
                </a:solidFill>
                <a:latin typeface="Rubik"/>
                <a:ea typeface="Rubik"/>
                <a:cs typeface="Rubik"/>
                <a:sym typeface="Rubik"/>
              </a:rPr>
              <a:t>Nett</a:t>
            </a:r>
            <a:r>
              <a:rPr lang="en-US" sz="1100" dirty="0">
                <a:solidFill>
                  <a:schemeClr val="dk1"/>
                </a:solidFill>
                <a:latin typeface="Rubik"/>
                <a:ea typeface="Rubik"/>
                <a:cs typeface="Rubik"/>
                <a:sym typeface="Rubik"/>
              </a:rPr>
              <a:t> sales </a:t>
            </a:r>
            <a:r>
              <a:rPr lang="en-US" sz="1100" dirty="0" err="1">
                <a:solidFill>
                  <a:schemeClr val="dk1"/>
                </a:solidFill>
                <a:latin typeface="Rubik"/>
                <a:ea typeface="Rubik"/>
                <a:cs typeface="Rubik"/>
                <a:sym typeface="Rubik"/>
              </a:rPr>
              <a:t>cabang</a:t>
            </a:r>
            <a:r>
              <a:rPr lang="en-US" sz="1100" dirty="0">
                <a:solidFill>
                  <a:schemeClr val="dk1"/>
                </a:solidFill>
                <a:latin typeface="Rubik"/>
                <a:ea typeface="Rubik"/>
                <a:cs typeface="Rubik"/>
                <a:sym typeface="Rubik"/>
              </a:rPr>
              <a:t> </a:t>
            </a:r>
            <a:r>
              <a:rPr lang="en-US" sz="1100" dirty="0" err="1">
                <a:solidFill>
                  <a:schemeClr val="dk1"/>
                </a:solidFill>
                <a:latin typeface="Rubik"/>
                <a:ea typeface="Rubik"/>
                <a:cs typeface="Rubik"/>
                <a:sym typeface="Rubik"/>
              </a:rPr>
              <a:t>provinsi</a:t>
            </a:r>
            <a:endParaRPr lang="en-US" sz="1100" dirty="0">
              <a:solidFill>
                <a:schemeClr val="dk1"/>
              </a:solidFill>
              <a:latin typeface="Rubik"/>
              <a:ea typeface="Rubik"/>
              <a:cs typeface="Rubik"/>
              <a:sym typeface="Rubik"/>
            </a:endParaRPr>
          </a:p>
          <a:p>
            <a:pPr lvl="0" algn="l" rtl="0">
              <a:lnSpc>
                <a:spcPct val="150000"/>
              </a:lnSpc>
              <a:spcBef>
                <a:spcPts val="0"/>
              </a:spcBef>
              <a:spcAft>
                <a:spcPts val="0"/>
              </a:spcAft>
              <a:buClr>
                <a:schemeClr val="dk1"/>
              </a:buClr>
              <a:buSzPts val="1400"/>
            </a:pPr>
            <a:r>
              <a:rPr lang="en-US" sz="1100" dirty="0">
                <a:solidFill>
                  <a:schemeClr val="dk1"/>
                </a:solidFill>
                <a:latin typeface="Rubik"/>
                <a:ea typeface="Rubik"/>
                <a:cs typeface="Rubik"/>
                <a:sym typeface="Rubik"/>
              </a:rPr>
              <a:t>● Top 5 Cabang Dengan Rating </a:t>
            </a:r>
            <a:r>
              <a:rPr lang="en-US" sz="1100" dirty="0" err="1">
                <a:solidFill>
                  <a:schemeClr val="dk1"/>
                </a:solidFill>
                <a:latin typeface="Rubik"/>
                <a:ea typeface="Rubik"/>
                <a:cs typeface="Rubik"/>
                <a:sym typeface="Rubik"/>
              </a:rPr>
              <a:t>Tertinggi</a:t>
            </a:r>
            <a:r>
              <a:rPr lang="en-US" sz="1100" dirty="0">
                <a:solidFill>
                  <a:schemeClr val="dk1"/>
                </a:solidFill>
                <a:latin typeface="Rubik"/>
                <a:ea typeface="Rubik"/>
                <a:cs typeface="Rubik"/>
                <a:sym typeface="Rubik"/>
              </a:rPr>
              <a:t>, </a:t>
            </a:r>
            <a:r>
              <a:rPr lang="en-US" sz="1100" dirty="0" err="1">
                <a:solidFill>
                  <a:schemeClr val="dk1"/>
                </a:solidFill>
                <a:latin typeface="Rubik"/>
                <a:ea typeface="Rubik"/>
                <a:cs typeface="Rubik"/>
                <a:sym typeface="Rubik"/>
              </a:rPr>
              <a:t>namun</a:t>
            </a:r>
            <a:r>
              <a:rPr lang="en-US" sz="1100" dirty="0">
                <a:solidFill>
                  <a:schemeClr val="dk1"/>
                </a:solidFill>
                <a:latin typeface="Rubik"/>
                <a:ea typeface="Rubik"/>
                <a:cs typeface="Rubik"/>
                <a:sym typeface="Rubik"/>
              </a:rPr>
              <a:t> Rating</a:t>
            </a:r>
          </a:p>
          <a:p>
            <a:pPr lvl="0" algn="l" rtl="0">
              <a:lnSpc>
                <a:spcPct val="150000"/>
              </a:lnSpc>
              <a:spcBef>
                <a:spcPts val="0"/>
              </a:spcBef>
              <a:spcAft>
                <a:spcPts val="0"/>
              </a:spcAft>
              <a:buClr>
                <a:schemeClr val="dk1"/>
              </a:buClr>
              <a:buSzPts val="1400"/>
            </a:pPr>
            <a:r>
              <a:rPr lang="en-US" sz="1100" dirty="0">
                <a:solidFill>
                  <a:schemeClr val="dk1"/>
                </a:solidFill>
                <a:latin typeface="Rubik"/>
                <a:ea typeface="Rubik"/>
                <a:cs typeface="Rubik"/>
                <a:sym typeface="Rubik"/>
              </a:rPr>
              <a:t>Transaksi </a:t>
            </a:r>
            <a:r>
              <a:rPr lang="en-US" sz="1100" dirty="0" err="1">
                <a:solidFill>
                  <a:schemeClr val="dk1"/>
                </a:solidFill>
                <a:latin typeface="Rubik"/>
                <a:ea typeface="Rubik"/>
                <a:cs typeface="Rubik"/>
                <a:sym typeface="Rubik"/>
              </a:rPr>
              <a:t>Terendah</a:t>
            </a:r>
            <a:endParaRPr lang="en-US" sz="1100" dirty="0">
              <a:solidFill>
                <a:schemeClr val="dk1"/>
              </a:solidFill>
              <a:latin typeface="Rubik"/>
              <a:ea typeface="Rubik"/>
              <a:cs typeface="Rubik"/>
              <a:sym typeface="Rubik"/>
            </a:endParaRPr>
          </a:p>
          <a:p>
            <a:pPr lvl="0" algn="l" rtl="0">
              <a:lnSpc>
                <a:spcPct val="150000"/>
              </a:lnSpc>
              <a:spcBef>
                <a:spcPts val="0"/>
              </a:spcBef>
              <a:spcAft>
                <a:spcPts val="0"/>
              </a:spcAft>
              <a:buClr>
                <a:schemeClr val="dk1"/>
              </a:buClr>
              <a:buSzPts val="1400"/>
            </a:pPr>
            <a:r>
              <a:rPr lang="en-US" sz="1100" dirty="0">
                <a:solidFill>
                  <a:schemeClr val="dk1"/>
                </a:solidFill>
                <a:latin typeface="Rubik"/>
                <a:ea typeface="Rubik"/>
                <a:cs typeface="Rubik"/>
                <a:sym typeface="Rubik"/>
              </a:rPr>
              <a:t>● Indonesia's Geo Map Untuk Total Profit Masing-masing</a:t>
            </a:r>
          </a:p>
          <a:p>
            <a:pPr lvl="0" algn="l" rtl="0">
              <a:lnSpc>
                <a:spcPct val="150000"/>
              </a:lnSpc>
              <a:spcBef>
                <a:spcPts val="0"/>
              </a:spcBef>
              <a:spcAft>
                <a:spcPts val="0"/>
              </a:spcAft>
              <a:buClr>
                <a:schemeClr val="dk1"/>
              </a:buClr>
              <a:buSzPts val="1400"/>
            </a:pPr>
            <a:r>
              <a:rPr lang="en-US" sz="1100" dirty="0" err="1">
                <a:solidFill>
                  <a:schemeClr val="dk1"/>
                </a:solidFill>
                <a:latin typeface="Rubik"/>
                <a:ea typeface="Rubik"/>
                <a:cs typeface="Rubik"/>
                <a:sym typeface="Rubik"/>
              </a:rPr>
              <a:t>Provinsi</a:t>
            </a:r>
            <a:endParaRPr lang="en-US" sz="1100" dirty="0">
              <a:solidFill>
                <a:schemeClr val="dk1"/>
              </a:solidFill>
              <a:latin typeface="Rubik"/>
              <a:ea typeface="Rubik"/>
              <a:cs typeface="Rubik"/>
              <a:sym typeface="Rubik"/>
            </a:endParaRPr>
          </a:p>
        </p:txBody>
      </p:sp>
      <p:pic>
        <p:nvPicPr>
          <p:cNvPr id="7" name="Picture 2">
            <a:extLst>
              <a:ext uri="{FF2B5EF4-FFF2-40B4-BE49-F238E27FC236}">
                <a16:creationId xmlns:a16="http://schemas.microsoft.com/office/drawing/2014/main" id="{42F4A034-C7D0-4AF4-83E9-86BE2A0CDA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1971" y="1504376"/>
            <a:ext cx="6642029" cy="37361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7AD35C4-A7B5-4B42-B019-16BBEFBE5D2A}"/>
              </a:ext>
            </a:extLst>
          </p:cNvPr>
          <p:cNvPicPr>
            <a:picLocks noChangeAspect="1"/>
          </p:cNvPicPr>
          <p:nvPr/>
        </p:nvPicPr>
        <p:blipFill>
          <a:blip r:embed="rId6"/>
          <a:stretch>
            <a:fillRect/>
          </a:stretch>
        </p:blipFill>
        <p:spPr>
          <a:xfrm>
            <a:off x="2501971" y="973559"/>
            <a:ext cx="4815630" cy="533096"/>
          </a:xfrm>
          <a:prstGeom prst="rect">
            <a:avLst/>
          </a:prstGeom>
        </p:spPr>
      </p:pic>
    </p:spTree>
    <p:extLst>
      <p:ext uri="{BB962C8B-B14F-4D97-AF65-F5344CB8AC3E}">
        <p14:creationId xmlns:p14="http://schemas.microsoft.com/office/powerpoint/2010/main" val="1609803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a:t>
            </a:r>
            <a:endParaRPr sz="2000" b="0" i="0" u="none" strike="noStrike" cap="none">
              <a:solidFill>
                <a:schemeClr val="lt1"/>
              </a:solidFill>
              <a:latin typeface="Rubik"/>
              <a:ea typeface="Rubik"/>
              <a:cs typeface="Rubik"/>
              <a:sym typeface="Rubik"/>
            </a:endParaRP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pic>
        <p:nvPicPr>
          <p:cNvPr id="8" name="Google Shape;61;p1">
            <a:extLst>
              <a:ext uri="{FF2B5EF4-FFF2-40B4-BE49-F238E27FC236}">
                <a16:creationId xmlns:a16="http://schemas.microsoft.com/office/drawing/2014/main" id="{9033BFE4-045D-42D7-B360-E18B195D3BC3}"/>
              </a:ext>
            </a:extLst>
          </p:cNvPr>
          <p:cNvPicPr preferRelativeResize="0"/>
          <p:nvPr/>
        </p:nvPicPr>
        <p:blipFill>
          <a:blip r:embed="rId5">
            <a:alphaModFix/>
          </a:blip>
          <a:stretch>
            <a:fillRect/>
          </a:stretch>
        </p:blipFill>
        <p:spPr>
          <a:xfrm>
            <a:off x="4772550" y="4187500"/>
            <a:ext cx="1581660" cy="5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608850" y="1578275"/>
            <a:ext cx="7926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 sz="3020" b="1">
                <a:solidFill>
                  <a:schemeClr val="lt1"/>
                </a:solidFill>
                <a:latin typeface="Rubik"/>
                <a:ea typeface="Rubik"/>
                <a:cs typeface="Rubik"/>
                <a:sym typeface="Rubik"/>
              </a:rPr>
              <a:t>Disclaimer </a:t>
            </a:r>
            <a:endParaRPr sz="3020" b="1">
              <a:solidFill>
                <a:schemeClr val="lt1"/>
              </a:solidFill>
              <a:latin typeface="Rubik"/>
              <a:ea typeface="Rubik"/>
              <a:cs typeface="Rubik"/>
              <a:sym typeface="Rubik"/>
            </a:endParaRPr>
          </a:p>
        </p:txBody>
      </p:sp>
      <p:sp>
        <p:nvSpPr>
          <p:cNvPr id="67" name="Google Shape;67;p2"/>
          <p:cNvSpPr txBox="1">
            <a:spLocks noGrp="1"/>
          </p:cNvSpPr>
          <p:nvPr>
            <p:ph type="body" idx="1"/>
          </p:nvPr>
        </p:nvSpPr>
        <p:spPr>
          <a:xfrm>
            <a:off x="1250250" y="2258300"/>
            <a:ext cx="6643500" cy="124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1400" b="1">
                <a:solidFill>
                  <a:schemeClr val="lt1"/>
                </a:solidFill>
                <a:highlight>
                  <a:srgbClr val="FF0000"/>
                </a:highlight>
                <a:latin typeface="Rubik"/>
                <a:ea typeface="Rubik"/>
                <a:cs typeface="Rubik"/>
                <a:sym typeface="Rubik"/>
              </a:rPr>
              <a:t>Anda dapat mengganti</a:t>
            </a:r>
            <a:r>
              <a:rPr lang="en" sz="1400">
                <a:solidFill>
                  <a:schemeClr val="lt1"/>
                </a:solidFill>
                <a:latin typeface="Rubik"/>
                <a:ea typeface="Rubik"/>
                <a:cs typeface="Rubik"/>
                <a:sym typeface="Rubik"/>
              </a:rPr>
              <a:t> design template ini sesuai kreativitas kalian. Anda dapat menambahkan slide sesuai kebutuhan. </a:t>
            </a:r>
            <a:endParaRPr sz="1400">
              <a:solidFill>
                <a:schemeClr val="lt1"/>
              </a:solidFill>
              <a:latin typeface="Rubik"/>
              <a:ea typeface="Rubik"/>
              <a:cs typeface="Rubik"/>
              <a:sym typeface="Rubik"/>
            </a:endParaRPr>
          </a:p>
          <a:p>
            <a:pPr marL="0" lvl="0" indent="0" algn="ctr" rtl="0">
              <a:lnSpc>
                <a:spcPct val="100000"/>
              </a:lnSpc>
              <a:spcBef>
                <a:spcPts val="0"/>
              </a:spcBef>
              <a:spcAft>
                <a:spcPts val="0"/>
              </a:spcAft>
              <a:buClr>
                <a:schemeClr val="dk1"/>
              </a:buClr>
              <a:buSzPts val="1100"/>
              <a:buFont typeface="Arial"/>
              <a:buNone/>
            </a:pPr>
            <a:r>
              <a:rPr lang="en" sz="1400">
                <a:solidFill>
                  <a:schemeClr val="lt1"/>
                </a:solidFill>
                <a:latin typeface="Rubik"/>
                <a:ea typeface="Rubik"/>
                <a:cs typeface="Rubik"/>
                <a:sym typeface="Rubik"/>
              </a:rPr>
              <a:t>Template ini hanya bertujuan untuk memberikan gambaran isi konten yang wajib dibuat oleh peserta. SIlahkan hapus slide ini setelah anda membuat salinan dokumen ini di drive Anda</a:t>
            </a:r>
            <a:endParaRPr sz="1400">
              <a:solidFill>
                <a:schemeClr val="lt1"/>
              </a:solidFill>
              <a:latin typeface="Rubik"/>
              <a:ea typeface="Rubik"/>
              <a:cs typeface="Rubik"/>
              <a:sym typeface="Rubik"/>
            </a:endParaRPr>
          </a:p>
          <a:p>
            <a:pPr marL="0" lvl="0" indent="0" algn="ctr" rtl="0">
              <a:lnSpc>
                <a:spcPct val="115000"/>
              </a:lnSpc>
              <a:spcBef>
                <a:spcPts val="0"/>
              </a:spcBef>
              <a:spcAft>
                <a:spcPts val="1200"/>
              </a:spcAft>
              <a:buSzPts val="1800"/>
              <a:buNone/>
            </a:pPr>
            <a:endParaRPr sz="1400">
              <a:solidFill>
                <a:schemeClr val="lt1"/>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1" y="-1"/>
            <a:ext cx="9144001" cy="5143501"/>
          </a:xfrm>
          <a:prstGeom prst="rect">
            <a:avLst/>
          </a:prstGeom>
          <a:noFill/>
          <a:ln>
            <a:noFill/>
          </a:ln>
        </p:spPr>
      </p:pic>
      <p:pic>
        <p:nvPicPr>
          <p:cNvPr id="73" name="Google Shape;73;p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3"/>
          <p:cNvSpPr/>
          <p:nvPr/>
        </p:nvSpPr>
        <p:spPr>
          <a:xfrm>
            <a:off x="0"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033575" y="470775"/>
            <a:ext cx="2431800" cy="3298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Rubik Medium"/>
                <a:ea typeface="Rubik Medium"/>
                <a:cs typeface="Rubik Medium"/>
                <a:sym typeface="Rubik Medium"/>
              </a:rPr>
              <a:t>Insert your photo here</a:t>
            </a:r>
            <a:endParaRPr sz="1400" b="0" i="0" u="none" strike="noStrike" cap="none" dirty="0">
              <a:solidFill>
                <a:srgbClr val="000000"/>
              </a:solidFill>
              <a:latin typeface="Rubik Medium"/>
              <a:ea typeface="Rubik Medium"/>
              <a:cs typeface="Rubik Medium"/>
              <a:sym typeface="Rubik Medium"/>
            </a:endParaRPr>
          </a:p>
        </p:txBody>
      </p:sp>
      <p:sp>
        <p:nvSpPr>
          <p:cNvPr id="76" name="Google Shape;76;p3"/>
          <p:cNvSpPr txBox="1"/>
          <p:nvPr/>
        </p:nvSpPr>
        <p:spPr>
          <a:xfrm>
            <a:off x="4867250" y="959175"/>
            <a:ext cx="35046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1800" dirty="0">
                <a:latin typeface="Rubik SemiBold"/>
                <a:ea typeface="Rubik SemiBold"/>
                <a:cs typeface="Rubik SemiBold"/>
                <a:sym typeface="Rubik SemiBold"/>
              </a:rPr>
              <a:t>Daviro Yota Nagasan Wahyudi</a:t>
            </a:r>
            <a:endParaRPr sz="1800" b="0" i="0" u="none" strike="noStrike" cap="none" dirty="0">
              <a:solidFill>
                <a:srgbClr val="000000"/>
              </a:solidFill>
              <a:latin typeface="Rubik SemiBold"/>
              <a:ea typeface="Rubik SemiBold"/>
              <a:cs typeface="Rubik SemiBold"/>
              <a:sym typeface="Rubik SemiBold"/>
            </a:endParaRPr>
          </a:p>
        </p:txBody>
      </p:sp>
      <p:sp>
        <p:nvSpPr>
          <p:cNvPr id="78" name="Google Shape;78;p3"/>
          <p:cNvSpPr txBox="1"/>
          <p:nvPr/>
        </p:nvSpPr>
        <p:spPr>
          <a:xfrm>
            <a:off x="4867250" y="1604175"/>
            <a:ext cx="3504600" cy="67707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1600" dirty="0">
                <a:solidFill>
                  <a:srgbClr val="019FAB"/>
                </a:solidFill>
                <a:latin typeface="Rubik SemiBold"/>
                <a:ea typeface="Rubik SemiBold"/>
                <a:cs typeface="Rubik SemiBold"/>
                <a:sym typeface="Rubik SemiBold"/>
              </a:rPr>
              <a:t>Civil Engineering Graduate from Bandung Institute of Technology</a:t>
            </a:r>
            <a:endParaRPr lang="en-ID" sz="1600" b="0" i="0" u="none" strike="noStrike" cap="none" dirty="0">
              <a:solidFill>
                <a:srgbClr val="019FAB"/>
              </a:solidFill>
              <a:latin typeface="Rubik SemiBold"/>
              <a:ea typeface="Rubik SemiBold"/>
              <a:cs typeface="Rubik SemiBold"/>
              <a:sym typeface="Rubik SemiBold"/>
            </a:endParaRPr>
          </a:p>
        </p:txBody>
      </p:sp>
      <p:sp>
        <p:nvSpPr>
          <p:cNvPr id="79" name="Google Shape;79;p3"/>
          <p:cNvSpPr txBox="1"/>
          <p:nvPr/>
        </p:nvSpPr>
        <p:spPr>
          <a:xfrm>
            <a:off x="4867250" y="2453075"/>
            <a:ext cx="3449756" cy="2469877"/>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900" dirty="0">
                <a:latin typeface="Rubik Medium"/>
                <a:ea typeface="Rubik Medium"/>
                <a:cs typeface="Rubik Medium"/>
                <a:sym typeface="Rubik Medium"/>
              </a:rPr>
              <a:t>I am a </a:t>
            </a:r>
            <a:r>
              <a:rPr lang="en-US" sz="900" b="1" dirty="0">
                <a:latin typeface="Rubik Medium"/>
                <a:ea typeface="Rubik Medium"/>
                <a:cs typeface="Rubik Medium"/>
                <a:sym typeface="Rubik Medium"/>
              </a:rPr>
              <a:t>Civil Engineering graduate </a:t>
            </a:r>
            <a:r>
              <a:rPr lang="en-US" sz="900" dirty="0">
                <a:latin typeface="Rubik Medium"/>
                <a:ea typeface="Rubik Medium"/>
                <a:cs typeface="Rubik Medium"/>
                <a:sym typeface="Rubik Medium"/>
              </a:rPr>
              <a:t>from </a:t>
            </a:r>
            <a:r>
              <a:rPr lang="en-US" sz="900" b="1" dirty="0">
                <a:latin typeface="Rubik Medium"/>
                <a:ea typeface="Rubik Medium"/>
                <a:cs typeface="Rubik Medium"/>
                <a:sym typeface="Rubik Medium"/>
              </a:rPr>
              <a:t>Bandung Institute of Technology</a:t>
            </a:r>
            <a:r>
              <a:rPr lang="en-US" sz="900" dirty="0">
                <a:latin typeface="Rubik Medium"/>
                <a:ea typeface="Rubik Medium"/>
                <a:cs typeface="Rubik Medium"/>
                <a:sym typeface="Rubik Medium"/>
              </a:rPr>
              <a:t>, specializing in water resources, transportation, and construction management engineering. My exposure to data-related methodologies during my studies ignited my passion for </a:t>
            </a:r>
            <a:r>
              <a:rPr lang="en-US" sz="900" b="1" dirty="0">
                <a:latin typeface="Rubik Medium"/>
                <a:ea typeface="Rubik Medium"/>
                <a:cs typeface="Rubik Medium"/>
                <a:sym typeface="Rubik Medium"/>
              </a:rPr>
              <a:t>data analysis</a:t>
            </a:r>
            <a:r>
              <a:rPr lang="en-US" sz="900" dirty="0">
                <a:latin typeface="Rubik Medium"/>
                <a:ea typeface="Rubik Medium"/>
                <a:cs typeface="Rubik Medium"/>
                <a:sym typeface="Rubik Medium"/>
              </a:rPr>
              <a:t>, leading me to pursue a career as a </a:t>
            </a:r>
            <a:r>
              <a:rPr lang="en-US" sz="900" b="1" dirty="0">
                <a:latin typeface="Rubik Medium"/>
                <a:ea typeface="Rubik Medium"/>
                <a:cs typeface="Rubik Medium"/>
                <a:sym typeface="Rubik Medium"/>
              </a:rPr>
              <a:t>data scientist</a:t>
            </a:r>
            <a:r>
              <a:rPr lang="en-US" sz="900" dirty="0">
                <a:latin typeface="Rubik Medium"/>
                <a:ea typeface="Rubik Medium"/>
                <a:cs typeface="Rubik Medium"/>
                <a:sym typeface="Rubik Medium"/>
              </a:rPr>
              <a:t>. Post-graduation, I delved into the realm of data science, continuously refining my skills. I believe in perpetual learning and strive to merge my civil engineering background with my love for data analysis to innovate practical solutions</a:t>
            </a:r>
            <a:r>
              <a:rPr lang="en-US" sz="900" b="1" dirty="0">
                <a:latin typeface="Rubik Medium"/>
                <a:ea typeface="Rubik Medium"/>
                <a:cs typeface="Rubik Medium"/>
                <a:sym typeface="Rubik Medium"/>
              </a:rPr>
              <a:t>. I am currently seeking opportunities, eager for further training and growth.</a:t>
            </a:r>
          </a:p>
        </p:txBody>
      </p:sp>
      <p:sp>
        <p:nvSpPr>
          <p:cNvPr id="80" name="Google Shape;80;p3"/>
          <p:cNvSpPr txBox="1"/>
          <p:nvPr/>
        </p:nvSpPr>
        <p:spPr>
          <a:xfrm>
            <a:off x="1004800" y="3928325"/>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Surabaya, Jawa Timur, Indonesia</a:t>
            </a:r>
            <a:endParaRPr sz="1200" u="none" strike="noStrike" cap="none" dirty="0">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5">
            <a:alphaModFix/>
          </a:blip>
          <a:stretch>
            <a:fillRect/>
          </a:stretch>
        </p:blipFill>
        <p:spPr>
          <a:xfrm>
            <a:off x="510750" y="4774200"/>
            <a:ext cx="369300" cy="369300"/>
          </a:xfrm>
          <a:prstGeom prst="rect">
            <a:avLst/>
          </a:prstGeom>
          <a:noFill/>
          <a:ln>
            <a:noFill/>
          </a:ln>
        </p:spPr>
      </p:pic>
      <p:pic>
        <p:nvPicPr>
          <p:cNvPr id="82" name="Google Shape;82;p3"/>
          <p:cNvPicPr preferRelativeResize="0"/>
          <p:nvPr/>
        </p:nvPicPr>
        <p:blipFill>
          <a:blip r:embed="rId6">
            <a:alphaModFix/>
          </a:blip>
          <a:stretch>
            <a:fillRect/>
          </a:stretch>
        </p:blipFill>
        <p:spPr>
          <a:xfrm>
            <a:off x="495300" y="3912875"/>
            <a:ext cx="400201" cy="400201"/>
          </a:xfrm>
          <a:prstGeom prst="rect">
            <a:avLst/>
          </a:prstGeom>
          <a:noFill/>
          <a:ln>
            <a:noFill/>
          </a:ln>
        </p:spPr>
      </p:pic>
      <p:pic>
        <p:nvPicPr>
          <p:cNvPr id="83" name="Google Shape;83;p3"/>
          <p:cNvPicPr preferRelativeResize="0"/>
          <p:nvPr/>
        </p:nvPicPr>
        <p:blipFill>
          <a:blip r:embed="rId7">
            <a:alphaModFix/>
          </a:blip>
          <a:stretch>
            <a:fillRect/>
          </a:stretch>
        </p:blipFill>
        <p:spPr>
          <a:xfrm>
            <a:off x="504096" y="4411877"/>
            <a:ext cx="369300" cy="263511"/>
          </a:xfrm>
          <a:prstGeom prst="rect">
            <a:avLst/>
          </a:prstGeom>
          <a:noFill/>
          <a:ln>
            <a:noFill/>
          </a:ln>
        </p:spPr>
      </p:pic>
      <p:sp>
        <p:nvSpPr>
          <p:cNvPr id="84" name="Google Shape;84;p3"/>
          <p:cNvSpPr txBox="1"/>
          <p:nvPr/>
        </p:nvSpPr>
        <p:spPr>
          <a:xfrm>
            <a:off x="1004800" y="4750550"/>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dirty="0">
                <a:latin typeface="Rubik Medium"/>
                <a:ea typeface="Rubik Medium"/>
                <a:cs typeface="Rubik Medium"/>
                <a:sym typeface="Rubik Medium"/>
                <a:hlinkClick r:id="rId8"/>
              </a:rPr>
              <a:t>linkedin.com/in/daviroyota/</a:t>
            </a:r>
            <a:endParaRPr sz="1200" u="none" strike="noStrike" cap="none" dirty="0">
              <a:solidFill>
                <a:srgbClr val="000000"/>
              </a:solidFill>
              <a:latin typeface="Rubik Medium"/>
              <a:ea typeface="Rubik Medium"/>
              <a:cs typeface="Rubik Medium"/>
              <a:sym typeface="Rubik Medium"/>
            </a:endParaRPr>
          </a:p>
        </p:txBody>
      </p:sp>
      <p:sp>
        <p:nvSpPr>
          <p:cNvPr id="85" name="Google Shape;85;p3"/>
          <p:cNvSpPr txBox="1"/>
          <p:nvPr/>
        </p:nvSpPr>
        <p:spPr>
          <a:xfrm>
            <a:off x="1004800" y="4358988"/>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dirty="0">
                <a:latin typeface="Rubik Medium"/>
                <a:ea typeface="Rubik Medium"/>
                <a:cs typeface="Rubik Medium"/>
                <a:sym typeface="Rubik Medium"/>
              </a:rPr>
              <a:t>y</a:t>
            </a:r>
            <a:r>
              <a:rPr lang="en" sz="1200" u="none" strike="noStrike" cap="none" dirty="0">
                <a:solidFill>
                  <a:srgbClr val="000000"/>
                </a:solidFill>
                <a:latin typeface="Rubik Medium"/>
                <a:ea typeface="Rubik Medium"/>
                <a:cs typeface="Rubik Medium"/>
                <a:sym typeface="Rubik Medium"/>
              </a:rPr>
              <a:t>ota.dorez@gmail.com</a:t>
            </a:r>
            <a:endParaRPr sz="1200" u="none" strike="noStrike" cap="none" dirty="0">
              <a:solidFill>
                <a:srgbClr val="000000"/>
              </a:solidFill>
              <a:latin typeface="Rubik Medium"/>
              <a:ea typeface="Rubik Medium"/>
              <a:cs typeface="Rubik Medium"/>
              <a:sym typeface="Rubik Medium"/>
            </a:endParaRPr>
          </a:p>
        </p:txBody>
      </p:sp>
      <p:pic>
        <p:nvPicPr>
          <p:cNvPr id="3" name="Picture 2">
            <a:extLst>
              <a:ext uri="{FF2B5EF4-FFF2-40B4-BE49-F238E27FC236}">
                <a16:creationId xmlns:a16="http://schemas.microsoft.com/office/drawing/2014/main" id="{2F8D173D-3BF6-4846-8F84-6A210C665D6F}"/>
              </a:ext>
            </a:extLst>
          </p:cNvPr>
          <p:cNvPicPr>
            <a:picLocks noChangeAspect="1"/>
          </p:cNvPicPr>
          <p:nvPr/>
        </p:nvPicPr>
        <p:blipFill rotWithShape="1">
          <a:blip r:embed="rId9"/>
          <a:srcRect l="12526" r="14712"/>
          <a:stretch/>
        </p:blipFill>
        <p:spPr>
          <a:xfrm>
            <a:off x="1033575" y="425725"/>
            <a:ext cx="2431800" cy="33420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g265ee868302_0_130"/>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91" name="Google Shape;91;g265ee868302_0_13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2" name="Google Shape;92;g265ee868302_0_130"/>
          <p:cNvSpPr txBox="1"/>
          <p:nvPr/>
        </p:nvSpPr>
        <p:spPr>
          <a:xfrm>
            <a:off x="340500" y="1406350"/>
            <a:ext cx="8653200" cy="3631733"/>
          </a:xfrm>
          <a:prstGeom prst="rect">
            <a:avLst/>
          </a:prstGeom>
          <a:noFill/>
          <a:ln>
            <a:noFill/>
          </a:ln>
        </p:spPr>
        <p:txBody>
          <a:bodyPr spcFirstLastPara="1" wrap="square" lIns="91425" tIns="91425" rIns="91425" bIns="91425" anchor="t" anchorCtr="0">
            <a:spAutoFit/>
          </a:bodyPr>
          <a:lstStyle/>
          <a:p>
            <a:pPr marL="0" marR="0" lvl="0" indent="0" algn="just" rtl="0">
              <a:lnSpc>
                <a:spcPct val="200000"/>
              </a:lnSpc>
              <a:spcBef>
                <a:spcPts val="0"/>
              </a:spcBef>
              <a:spcAft>
                <a:spcPts val="0"/>
              </a:spcAft>
              <a:buClr>
                <a:schemeClr val="dk1"/>
              </a:buClr>
              <a:buSzPts val="1100"/>
              <a:buFont typeface="Arial"/>
              <a:buNone/>
            </a:pPr>
            <a:r>
              <a:rPr lang="en-US" b="1" dirty="0">
                <a:latin typeface="Rubik"/>
                <a:ea typeface="Rubik"/>
                <a:cs typeface="Rubik"/>
                <a:sym typeface="Rubik"/>
              </a:rPr>
              <a:t>Project-Based Virtual Intern : Business Intelligence Analyst Bank </a:t>
            </a:r>
            <a:r>
              <a:rPr lang="en-US" b="1" dirty="0" err="1">
                <a:latin typeface="Rubik"/>
                <a:ea typeface="Rubik"/>
                <a:cs typeface="Rubik"/>
                <a:sym typeface="Rubik"/>
              </a:rPr>
              <a:t>Muamalat</a:t>
            </a:r>
            <a:r>
              <a:rPr lang="en-US" b="1" dirty="0">
                <a:latin typeface="Rubik"/>
                <a:ea typeface="Rubik"/>
                <a:cs typeface="Rubik"/>
                <a:sym typeface="Rubik"/>
              </a:rPr>
              <a:t> x Rakamin Academy</a:t>
            </a:r>
            <a:r>
              <a:rPr lang="en" b="1" dirty="0">
                <a:latin typeface="Rubik"/>
                <a:ea typeface="Rubik"/>
                <a:cs typeface="Rubik"/>
                <a:sym typeface="Rubik"/>
              </a:rPr>
              <a:t>| </a:t>
            </a:r>
            <a:r>
              <a:rPr lang="en" b="1" dirty="0">
                <a:solidFill>
                  <a:schemeClr val="accent5"/>
                </a:solidFill>
                <a:latin typeface="Rubik"/>
                <a:ea typeface="Rubik"/>
                <a:cs typeface="Rubik"/>
                <a:sym typeface="Rubik"/>
                <a:hlinkClick r:id="rId5"/>
              </a:rPr>
              <a:t>Certificate</a:t>
            </a:r>
            <a:endParaRPr lang="en" b="1" dirty="0">
              <a:solidFill>
                <a:schemeClr val="accent5"/>
              </a:solidFill>
              <a:latin typeface="Rubik"/>
              <a:ea typeface="Rubik"/>
              <a:cs typeface="Rubik"/>
              <a:sym typeface="Rubik"/>
            </a:endParaRPr>
          </a:p>
          <a:p>
            <a:pPr marL="0" marR="0" lvl="0" indent="0" algn="just" rtl="0">
              <a:lnSpc>
                <a:spcPct val="200000"/>
              </a:lnSpc>
              <a:spcBef>
                <a:spcPts val="0"/>
              </a:spcBef>
              <a:spcAft>
                <a:spcPts val="0"/>
              </a:spcAft>
              <a:buClr>
                <a:schemeClr val="dk1"/>
              </a:buClr>
              <a:buSzPts val="1100"/>
              <a:buFont typeface="Arial"/>
              <a:buNone/>
            </a:pPr>
            <a:r>
              <a:rPr lang="en" b="1" dirty="0">
                <a:solidFill>
                  <a:schemeClr val="accent5"/>
                </a:solidFill>
                <a:latin typeface="Rubik"/>
                <a:ea typeface="Rubik"/>
                <a:cs typeface="Rubik"/>
                <a:sym typeface="Rubik"/>
              </a:rPr>
              <a:t>							March, 2024</a:t>
            </a:r>
            <a:br>
              <a:rPr lang="en" b="1" dirty="0">
                <a:solidFill>
                  <a:schemeClr val="accent5"/>
                </a:solidFill>
                <a:latin typeface="Rubik"/>
                <a:ea typeface="Rubik"/>
                <a:cs typeface="Rubik"/>
                <a:sym typeface="Rubik"/>
              </a:rPr>
            </a:br>
            <a:r>
              <a:rPr lang="en" b="1" dirty="0">
                <a:latin typeface="Rubik"/>
                <a:ea typeface="Rubik"/>
                <a:cs typeface="Rubik"/>
                <a:sym typeface="Rubik"/>
              </a:rPr>
              <a:t>Data Science – Rakamin Academy | </a:t>
            </a:r>
            <a:r>
              <a:rPr lang="en" b="1" dirty="0">
                <a:solidFill>
                  <a:schemeClr val="accent5"/>
                </a:solidFill>
                <a:latin typeface="Rubik"/>
                <a:ea typeface="Rubik"/>
                <a:cs typeface="Rubik"/>
                <a:sym typeface="Rubik"/>
                <a:hlinkClick r:id="rId6"/>
              </a:rPr>
              <a:t>Certificate</a:t>
            </a:r>
            <a:endParaRPr lang="en" b="1" dirty="0">
              <a:solidFill>
                <a:schemeClr val="accent5"/>
              </a:solidFill>
              <a:latin typeface="Rubik"/>
              <a:ea typeface="Rubik"/>
              <a:cs typeface="Rubik"/>
              <a:sym typeface="Rubik"/>
            </a:endParaRPr>
          </a:p>
          <a:p>
            <a:pPr marL="0" marR="0" lvl="0" indent="0" algn="just" rtl="0">
              <a:lnSpc>
                <a:spcPct val="200000"/>
              </a:lnSpc>
              <a:spcBef>
                <a:spcPts val="0"/>
              </a:spcBef>
              <a:spcAft>
                <a:spcPts val="0"/>
              </a:spcAft>
              <a:buClr>
                <a:schemeClr val="dk1"/>
              </a:buClr>
              <a:buSzPts val="1100"/>
              <a:buFont typeface="Arial"/>
              <a:buNone/>
            </a:pPr>
            <a:r>
              <a:rPr lang="en" b="1" dirty="0">
                <a:solidFill>
                  <a:schemeClr val="accent5"/>
                </a:solidFill>
                <a:latin typeface="Rubik"/>
                <a:ea typeface="Rubik"/>
                <a:cs typeface="Rubik"/>
                <a:sym typeface="Rubik"/>
              </a:rPr>
              <a:t>							February, 2024</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Civil Engineering – ITB | </a:t>
            </a:r>
            <a:r>
              <a:rPr lang="en" b="1" dirty="0">
                <a:solidFill>
                  <a:schemeClr val="accent5"/>
                </a:solidFill>
                <a:latin typeface="Rubik"/>
                <a:ea typeface="Rubik"/>
                <a:cs typeface="Rubik"/>
                <a:sym typeface="Rubik"/>
                <a:hlinkClick r:id="rId7"/>
              </a:rPr>
              <a:t>Certificate</a:t>
            </a:r>
            <a:endParaRPr lang="en" b="1" dirty="0">
              <a:solidFill>
                <a:schemeClr val="accent5"/>
              </a:solidFill>
              <a:latin typeface="Rubik"/>
              <a:ea typeface="Rubik"/>
              <a:cs typeface="Rubik"/>
              <a:sym typeface="Rubik"/>
            </a:endParaRPr>
          </a:p>
          <a:p>
            <a:pPr marL="0" marR="0" lvl="0" indent="0" algn="just" rtl="0">
              <a:lnSpc>
                <a:spcPct val="200000"/>
              </a:lnSpc>
              <a:spcBef>
                <a:spcPts val="0"/>
              </a:spcBef>
              <a:spcAft>
                <a:spcPts val="0"/>
              </a:spcAft>
              <a:buClr>
                <a:schemeClr val="dk1"/>
              </a:buClr>
              <a:buSzPts val="1100"/>
              <a:buFont typeface="Arial"/>
              <a:buNone/>
            </a:pPr>
            <a:r>
              <a:rPr lang="en-ID" b="1" dirty="0">
                <a:solidFill>
                  <a:schemeClr val="accent5"/>
                </a:solidFill>
                <a:latin typeface="Rubik"/>
                <a:ea typeface="Rubik"/>
                <a:cs typeface="Rubik"/>
                <a:sym typeface="Rubik"/>
              </a:rPr>
              <a:t>							July, 2022</a:t>
            </a:r>
            <a:br>
              <a:rPr lang="en-ID" b="1" dirty="0">
                <a:solidFill>
                  <a:schemeClr val="accent5"/>
                </a:solidFill>
                <a:latin typeface="Rubik"/>
                <a:ea typeface="Rubik"/>
                <a:cs typeface="Rubik"/>
                <a:sym typeface="Rubik"/>
              </a:rPr>
            </a:br>
            <a:endParaRPr lang="en-ID" b="0" i="0" u="none" strike="noStrike" cap="none" dirty="0">
              <a:solidFill>
                <a:schemeClr val="accent5"/>
              </a:solidFill>
              <a:latin typeface="Rubik"/>
              <a:ea typeface="Rubik"/>
              <a:cs typeface="Rubik"/>
              <a:sym typeface="Rubik"/>
            </a:endParaRPr>
          </a:p>
        </p:txBody>
      </p:sp>
      <p:sp>
        <p:nvSpPr>
          <p:cNvPr id="93" name="Google Shape;93;g265ee868302_0_130"/>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3000" b="1" dirty="0">
                <a:latin typeface="Rubik"/>
                <a:ea typeface="Rubik"/>
                <a:cs typeface="Rubik"/>
                <a:sym typeface="Rubik"/>
              </a:rPr>
              <a:t>Education and </a:t>
            </a:r>
            <a:r>
              <a:rPr lang="en" sz="3000" b="1" dirty="0">
                <a:solidFill>
                  <a:schemeClr val="accent5"/>
                </a:solidFill>
                <a:latin typeface="Rubik"/>
                <a:ea typeface="Rubik"/>
                <a:cs typeface="Rubik"/>
                <a:sym typeface="Rubik"/>
              </a:rPr>
              <a:t>Certification</a:t>
            </a:r>
            <a:endParaRPr sz="3000" b="1" i="0" strike="noStrike" cap="none" dirty="0">
              <a:solidFill>
                <a:schemeClr val="accent5"/>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0" name="Google Shape;100;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p:cNvSpPr txBox="1"/>
          <p:nvPr/>
        </p:nvSpPr>
        <p:spPr>
          <a:xfrm>
            <a:off x="170250" y="844409"/>
            <a:ext cx="5158750" cy="4272678"/>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fi-FI" sz="1050" b="1" dirty="0">
                <a:latin typeface="Rubik"/>
                <a:ea typeface="Rubik"/>
                <a:cs typeface="Rubik"/>
                <a:sym typeface="Rubik"/>
              </a:rPr>
              <a:t>Kimia Farma</a:t>
            </a:r>
            <a:r>
              <a:rPr lang="fi-FI" sz="1050" dirty="0">
                <a:latin typeface="Rubik"/>
                <a:ea typeface="Rubik"/>
                <a:cs typeface="Rubik"/>
                <a:sym typeface="Rubik"/>
              </a:rPr>
              <a:t>, disingkat </a:t>
            </a:r>
            <a:r>
              <a:rPr lang="fi-FI" sz="1050" b="1" dirty="0">
                <a:latin typeface="Rubik"/>
                <a:ea typeface="Rubik"/>
                <a:cs typeface="Rubik"/>
                <a:sym typeface="Rubik"/>
              </a:rPr>
              <a:t>KF</a:t>
            </a:r>
            <a:r>
              <a:rPr lang="fi-FI" sz="1050" dirty="0">
                <a:latin typeface="Rubik"/>
                <a:ea typeface="Rubik"/>
                <a:cs typeface="Rubik"/>
                <a:sym typeface="Rubik"/>
              </a:rPr>
              <a:t>, adalah perusahaan industri farmasi pertama dan terbesar di Indonesia yang didirikan pada tahun 1817. Awalnya bernama NV Chemicalien Handle Rathkamp &amp; Co, perusahaan ini dinasionalisasi oleh pemerintah Indonesia pada tahun 1958 dan diubah menjadi PNF Bhinneka Kimia Farma.</a:t>
            </a:r>
          </a:p>
          <a:p>
            <a:pPr marL="0" marR="0" lvl="0" indent="0" algn="just" rtl="0">
              <a:lnSpc>
                <a:spcPct val="115000"/>
              </a:lnSpc>
              <a:spcBef>
                <a:spcPts val="0"/>
              </a:spcBef>
              <a:spcAft>
                <a:spcPts val="0"/>
              </a:spcAft>
              <a:buClr>
                <a:schemeClr val="dk1"/>
              </a:buClr>
              <a:buSzPts val="1100"/>
              <a:buFont typeface="Arial"/>
              <a:buNone/>
            </a:pPr>
            <a:endParaRPr lang="fi-FI" sz="1050" dirty="0">
              <a:latin typeface="Rubik"/>
              <a:ea typeface="Rubik"/>
              <a:cs typeface="Rubik"/>
              <a:sym typeface="Rubik"/>
            </a:endParaRPr>
          </a:p>
          <a:p>
            <a:pPr marL="0" marR="0" lvl="0" indent="0" algn="just" rtl="0">
              <a:lnSpc>
                <a:spcPct val="115000"/>
              </a:lnSpc>
              <a:spcBef>
                <a:spcPts val="0"/>
              </a:spcBef>
              <a:spcAft>
                <a:spcPts val="0"/>
              </a:spcAft>
              <a:buClr>
                <a:schemeClr val="dk1"/>
              </a:buClr>
              <a:buSzPts val="1100"/>
              <a:buFont typeface="Arial"/>
              <a:buNone/>
            </a:pPr>
            <a:r>
              <a:rPr lang="fi-FI" sz="1050" dirty="0">
                <a:latin typeface="Rubik"/>
                <a:ea typeface="Rubik"/>
                <a:cs typeface="Rubik"/>
                <a:sym typeface="Rubik"/>
              </a:rPr>
              <a:t>Sejak tahun 1971, Kimia Farma berstatus sebagai Perseroan Terbatas (PT) dan telah terdaftar di Bursa Efek Indonesia (BEI) sejak tahun 2001. Saat ini, Kimia Farma telah berkembang menjadi perusahaan dengan pelayanan kesehatan terintegrasi yang memiliki berbagai lini usaha, seperti:</a:t>
            </a:r>
          </a:p>
          <a:p>
            <a:pPr marL="0" marR="0" lvl="0" indent="0" algn="just" rtl="0">
              <a:lnSpc>
                <a:spcPct val="115000"/>
              </a:lnSpc>
              <a:spcBef>
                <a:spcPts val="0"/>
              </a:spcBef>
              <a:spcAft>
                <a:spcPts val="0"/>
              </a:spcAft>
              <a:buClr>
                <a:schemeClr val="dk1"/>
              </a:buClr>
              <a:buSzPts val="1100"/>
              <a:buFont typeface="Arial"/>
              <a:buNone/>
            </a:pPr>
            <a:endParaRPr lang="fi-FI" sz="1050" dirty="0">
              <a:latin typeface="Rubik"/>
              <a:ea typeface="Rubik"/>
              <a:cs typeface="Rubik"/>
              <a:sym typeface="Rubik"/>
            </a:endParaRPr>
          </a:p>
          <a:p>
            <a:pPr marL="171450" marR="0" lvl="0" indent="-171450" algn="just" rtl="0">
              <a:lnSpc>
                <a:spcPct val="115000"/>
              </a:lnSpc>
              <a:spcBef>
                <a:spcPts val="0"/>
              </a:spcBef>
              <a:spcAft>
                <a:spcPts val="0"/>
              </a:spcAft>
              <a:buClr>
                <a:schemeClr val="dk1"/>
              </a:buClr>
              <a:buSzPts val="1100"/>
              <a:buFont typeface="Arial" panose="020B0604020202020204" pitchFamily="34" charset="0"/>
              <a:buChar char="•"/>
            </a:pPr>
            <a:r>
              <a:rPr lang="fi-FI" sz="1050" b="1" dirty="0">
                <a:latin typeface="Rubik"/>
                <a:ea typeface="Rubik"/>
                <a:cs typeface="Rubik"/>
                <a:sym typeface="Rubik"/>
              </a:rPr>
              <a:t>Pabrik</a:t>
            </a:r>
            <a:r>
              <a:rPr lang="fi-FI" sz="1050" dirty="0">
                <a:latin typeface="Rubik"/>
                <a:ea typeface="Rubik"/>
                <a:cs typeface="Rubik"/>
                <a:sym typeface="Rubik"/>
              </a:rPr>
              <a:t>: Memproduksi obat-obatan, alat kesehatan, dan produk kesehatan lainnya.</a:t>
            </a:r>
          </a:p>
          <a:p>
            <a:pPr marL="171450" marR="0" lvl="0" indent="-171450" algn="just" rtl="0">
              <a:lnSpc>
                <a:spcPct val="115000"/>
              </a:lnSpc>
              <a:spcBef>
                <a:spcPts val="0"/>
              </a:spcBef>
              <a:spcAft>
                <a:spcPts val="0"/>
              </a:spcAft>
              <a:buClr>
                <a:schemeClr val="dk1"/>
              </a:buClr>
              <a:buSzPts val="1100"/>
              <a:buFont typeface="Arial" panose="020B0604020202020204" pitchFamily="34" charset="0"/>
              <a:buChar char="•"/>
            </a:pPr>
            <a:r>
              <a:rPr lang="fi-FI" sz="1050" b="1" dirty="0">
                <a:latin typeface="Rubik"/>
                <a:ea typeface="Rubik"/>
                <a:cs typeface="Rubik"/>
                <a:sym typeface="Rubik"/>
              </a:rPr>
              <a:t>Apotek</a:t>
            </a:r>
            <a:r>
              <a:rPr lang="fi-FI" sz="1050" dirty="0">
                <a:latin typeface="Rubik"/>
                <a:ea typeface="Rubik"/>
                <a:cs typeface="Rubik"/>
                <a:sym typeface="Rubik"/>
              </a:rPr>
              <a:t>: Menjual obat-obatan, alat kesehatan, dan produk kesehatan lainnya secara eceran.</a:t>
            </a:r>
          </a:p>
          <a:p>
            <a:pPr marL="171450" marR="0" lvl="0" indent="-171450" algn="just" rtl="0">
              <a:lnSpc>
                <a:spcPct val="115000"/>
              </a:lnSpc>
              <a:spcBef>
                <a:spcPts val="0"/>
              </a:spcBef>
              <a:spcAft>
                <a:spcPts val="0"/>
              </a:spcAft>
              <a:buClr>
                <a:schemeClr val="dk1"/>
              </a:buClr>
              <a:buSzPts val="1100"/>
              <a:buFont typeface="Arial" panose="020B0604020202020204" pitchFamily="34" charset="0"/>
              <a:buChar char="•"/>
            </a:pPr>
            <a:r>
              <a:rPr lang="fi-FI" sz="1050" b="1" dirty="0">
                <a:latin typeface="Rubik"/>
                <a:ea typeface="Rubik"/>
                <a:cs typeface="Rubik"/>
                <a:sym typeface="Rubik"/>
              </a:rPr>
              <a:t>Klinik</a:t>
            </a:r>
            <a:r>
              <a:rPr lang="fi-FI" sz="1050" dirty="0">
                <a:latin typeface="Rubik"/>
                <a:ea typeface="Rubik"/>
                <a:cs typeface="Rubik"/>
                <a:sym typeface="Rubik"/>
              </a:rPr>
              <a:t>: Menyediakan layanan kesehatan primer dan sekunder, seperti pemeriksaan kesehatan, pengobatan penyakit umum, dan rawat inap.</a:t>
            </a:r>
          </a:p>
          <a:p>
            <a:pPr marL="171450" marR="0" lvl="0" indent="-171450" algn="just" rtl="0">
              <a:lnSpc>
                <a:spcPct val="115000"/>
              </a:lnSpc>
              <a:spcBef>
                <a:spcPts val="0"/>
              </a:spcBef>
              <a:spcAft>
                <a:spcPts val="0"/>
              </a:spcAft>
              <a:buClr>
                <a:schemeClr val="dk1"/>
              </a:buClr>
              <a:buSzPts val="1100"/>
              <a:buFont typeface="Arial" panose="020B0604020202020204" pitchFamily="34" charset="0"/>
              <a:buChar char="•"/>
            </a:pPr>
            <a:r>
              <a:rPr lang="fi-FI" sz="1050" b="1" dirty="0">
                <a:latin typeface="Rubik"/>
                <a:ea typeface="Rubik"/>
                <a:cs typeface="Rubik"/>
                <a:sym typeface="Rubik"/>
              </a:rPr>
              <a:t>Laboratorium Klinik</a:t>
            </a:r>
            <a:r>
              <a:rPr lang="fi-FI" sz="1050" dirty="0">
                <a:latin typeface="Rubik"/>
                <a:ea typeface="Rubik"/>
                <a:cs typeface="Rubik"/>
                <a:sym typeface="Rubik"/>
              </a:rPr>
              <a:t>: Melakukan pemeriksaan laboratorium untuk menunjang diagnosis penyakit.</a:t>
            </a:r>
          </a:p>
          <a:p>
            <a:pPr marL="171450" marR="0" lvl="0" indent="-171450" algn="just" rtl="0">
              <a:lnSpc>
                <a:spcPct val="115000"/>
              </a:lnSpc>
              <a:spcBef>
                <a:spcPts val="0"/>
              </a:spcBef>
              <a:spcAft>
                <a:spcPts val="0"/>
              </a:spcAft>
              <a:buClr>
                <a:schemeClr val="dk1"/>
              </a:buClr>
              <a:buSzPts val="1100"/>
              <a:buFont typeface="Arial" panose="020B0604020202020204" pitchFamily="34" charset="0"/>
              <a:buChar char="•"/>
            </a:pPr>
            <a:r>
              <a:rPr lang="fi-FI" sz="1050" b="1" dirty="0">
                <a:latin typeface="Rubik"/>
                <a:ea typeface="Rubik"/>
                <a:cs typeface="Rubik"/>
                <a:sym typeface="Rubik"/>
              </a:rPr>
              <a:t>Optik</a:t>
            </a:r>
            <a:r>
              <a:rPr lang="fi-FI" sz="1050" dirty="0">
                <a:latin typeface="Rubik"/>
                <a:ea typeface="Rubik"/>
                <a:cs typeface="Rubik"/>
                <a:sym typeface="Rubik"/>
              </a:rPr>
              <a:t>: Menjual kacamata dan lensa kontak.</a:t>
            </a:r>
          </a:p>
          <a:p>
            <a:pPr marL="171450" marR="0" lvl="0" indent="-171450" algn="just" rtl="0">
              <a:lnSpc>
                <a:spcPct val="115000"/>
              </a:lnSpc>
              <a:spcBef>
                <a:spcPts val="0"/>
              </a:spcBef>
              <a:spcAft>
                <a:spcPts val="0"/>
              </a:spcAft>
              <a:buClr>
                <a:schemeClr val="dk1"/>
              </a:buClr>
              <a:buSzPts val="1100"/>
              <a:buFont typeface="Arial" panose="020B0604020202020204" pitchFamily="34" charset="0"/>
              <a:buChar char="•"/>
            </a:pPr>
            <a:r>
              <a:rPr lang="fi-FI" sz="1050" b="1" dirty="0">
                <a:latin typeface="Rubik"/>
                <a:ea typeface="Rubik"/>
                <a:cs typeface="Rubik"/>
                <a:sym typeface="Rubik"/>
              </a:rPr>
              <a:t>Klinik Kecantikan</a:t>
            </a:r>
            <a:r>
              <a:rPr lang="fi-FI" sz="1050" dirty="0">
                <a:latin typeface="Rubik"/>
                <a:ea typeface="Rubik"/>
                <a:cs typeface="Rubik"/>
                <a:sym typeface="Rubik"/>
              </a:rPr>
              <a:t>: Menyediakan layanan perawatan kecantikan, seperti facial, laser treatment, dan Botox injection.</a:t>
            </a:r>
          </a:p>
        </p:txBody>
      </p:sp>
      <p:sp>
        <p:nvSpPr>
          <p:cNvPr id="102" name="Google Shape;102;p4"/>
          <p:cNvSpPr txBox="1"/>
          <p:nvPr/>
        </p:nvSpPr>
        <p:spPr>
          <a:xfrm>
            <a:off x="340500" y="171496"/>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dirty="0">
                <a:latin typeface="Rubik"/>
                <a:ea typeface="Rubik"/>
                <a:cs typeface="Rubik"/>
                <a:sym typeface="Rubik"/>
              </a:rPr>
              <a:t>About </a:t>
            </a:r>
            <a:r>
              <a:rPr lang="en" sz="3000" b="1" dirty="0">
                <a:solidFill>
                  <a:schemeClr val="accent5"/>
                </a:solidFill>
                <a:latin typeface="Rubik"/>
                <a:ea typeface="Rubik"/>
                <a:cs typeface="Rubik"/>
                <a:sym typeface="Rubik"/>
              </a:rPr>
              <a:t>Company</a:t>
            </a:r>
            <a:endParaRPr sz="3000" b="1" i="0" u="none" strike="noStrike" cap="none" dirty="0">
              <a:solidFill>
                <a:schemeClr val="accent5"/>
              </a:solidFill>
              <a:latin typeface="Rubik"/>
              <a:ea typeface="Rubik"/>
              <a:cs typeface="Rubik"/>
              <a:sym typeface="Rubik"/>
            </a:endParaRPr>
          </a:p>
        </p:txBody>
      </p:sp>
      <p:pic>
        <p:nvPicPr>
          <p:cNvPr id="103" name="Google Shape;103;p4"/>
          <p:cNvPicPr preferRelativeResize="0"/>
          <p:nvPr/>
        </p:nvPicPr>
        <p:blipFill>
          <a:blip r:embed="rId5">
            <a:alphaModFix/>
          </a:blip>
          <a:stretch>
            <a:fillRect/>
          </a:stretch>
        </p:blipFill>
        <p:spPr>
          <a:xfrm>
            <a:off x="5612577" y="1691891"/>
            <a:ext cx="3104925" cy="1115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0" name="Google Shape;110;g265ee868302_0_9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p:cNvSpPr txBox="1"/>
          <p:nvPr/>
        </p:nvSpPr>
        <p:spPr>
          <a:xfrm>
            <a:off x="340500" y="1406350"/>
            <a:ext cx="8340300" cy="2123628"/>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dirty="0">
                <a:latin typeface="Rubik"/>
                <a:ea typeface="Rubik"/>
                <a:cs typeface="Rubik"/>
                <a:sym typeface="Rubik"/>
              </a:rPr>
              <a:t>Sebagai </a:t>
            </a:r>
            <a:r>
              <a:rPr lang="en" sz="1200" b="1" dirty="0">
                <a:latin typeface="Rubik"/>
                <a:ea typeface="Rubik"/>
                <a:cs typeface="Rubik"/>
                <a:sym typeface="Rubik"/>
              </a:rPr>
              <a:t>Big Data Analytics Intern di Kimia Farma</a:t>
            </a:r>
            <a:r>
              <a:rPr lang="en" sz="1200" dirty="0">
                <a:latin typeface="Rubik"/>
                <a:ea typeface="Rubik"/>
                <a:cs typeface="Rubik"/>
                <a:sym typeface="Rubik"/>
              </a:rPr>
              <a:t>, saya diberikan dataset berisi 4 tabel yang mencakup detail transaksi (</a:t>
            </a:r>
            <a:r>
              <a:rPr lang="en" sz="1200" b="1" dirty="0">
                <a:latin typeface="Rubik"/>
                <a:ea typeface="Rubik"/>
                <a:cs typeface="Rubik"/>
                <a:sym typeface="Rubik"/>
              </a:rPr>
              <a:t>final transaction</a:t>
            </a:r>
            <a:r>
              <a:rPr lang="en" sz="1200" dirty="0">
                <a:latin typeface="Rubik"/>
                <a:ea typeface="Rubik"/>
                <a:cs typeface="Rubik"/>
                <a:sym typeface="Rubik"/>
              </a:rPr>
              <a:t>), detail produk (</a:t>
            </a:r>
            <a:r>
              <a:rPr lang="en" sz="1200" b="1" dirty="0">
                <a:latin typeface="Rubik"/>
                <a:ea typeface="Rubik"/>
                <a:cs typeface="Rubik"/>
                <a:sym typeface="Rubik"/>
              </a:rPr>
              <a:t>product</a:t>
            </a:r>
            <a:r>
              <a:rPr lang="en" sz="1200" dirty="0">
                <a:latin typeface="Rubik"/>
                <a:ea typeface="Rubik"/>
                <a:cs typeface="Rubik"/>
                <a:sym typeface="Rubik"/>
              </a:rPr>
              <a:t>), detail ketersediaan (</a:t>
            </a:r>
            <a:r>
              <a:rPr lang="en" sz="1200" b="1" dirty="0">
                <a:latin typeface="Rubik"/>
                <a:ea typeface="Rubik"/>
                <a:cs typeface="Rubik"/>
                <a:sym typeface="Rubik"/>
              </a:rPr>
              <a:t>inventory</a:t>
            </a:r>
            <a:r>
              <a:rPr lang="en" sz="1200" dirty="0">
                <a:latin typeface="Rubik"/>
                <a:ea typeface="Rubik"/>
                <a:cs typeface="Rubik"/>
                <a:sym typeface="Rubik"/>
              </a:rPr>
              <a:t>), dan detail </a:t>
            </a:r>
            <a:r>
              <a:rPr lang="en" sz="1200" b="1" dirty="0">
                <a:latin typeface="Rubik"/>
                <a:ea typeface="Rubik"/>
                <a:cs typeface="Rubik"/>
                <a:sym typeface="Rubik"/>
              </a:rPr>
              <a:t>kantor cabang, </a:t>
            </a:r>
            <a:r>
              <a:rPr lang="en" sz="1200" dirty="0">
                <a:latin typeface="Rubik"/>
                <a:ea typeface="Rubik"/>
                <a:cs typeface="Rubik"/>
                <a:sym typeface="Rubik"/>
              </a:rPr>
              <a:t>dengan rentang waktu dari </a:t>
            </a:r>
            <a:r>
              <a:rPr lang="en" sz="1200" b="1" dirty="0">
                <a:latin typeface="Rubik"/>
                <a:ea typeface="Rubik"/>
                <a:cs typeface="Rubik"/>
                <a:sym typeface="Rubik"/>
              </a:rPr>
              <a:t>tahun 2020 sampai tahun 2023</a:t>
            </a:r>
            <a:r>
              <a:rPr lang="en" sz="1200" dirty="0">
                <a:latin typeface="Rubik"/>
                <a:ea typeface="Rubik"/>
                <a:cs typeface="Rubik"/>
                <a:sym typeface="Rubik"/>
              </a:rPr>
              <a:t>. terdapat </a:t>
            </a:r>
            <a:r>
              <a:rPr lang="en-ID" sz="1200" b="1" dirty="0">
                <a:latin typeface="Rubik"/>
                <a:ea typeface="Rubik"/>
                <a:cs typeface="Rubik"/>
                <a:sym typeface="Rubik"/>
              </a:rPr>
              <a:t>± </a:t>
            </a:r>
            <a:r>
              <a:rPr lang="en" sz="1200" b="1" dirty="0">
                <a:latin typeface="Rubik"/>
                <a:ea typeface="Rubik"/>
                <a:cs typeface="Rubik"/>
                <a:sym typeface="Rubik"/>
              </a:rPr>
              <a:t>1,7 juta baris data </a:t>
            </a:r>
            <a:r>
              <a:rPr lang="en" sz="1200" dirty="0">
                <a:latin typeface="Rubik"/>
                <a:ea typeface="Rubik"/>
                <a:cs typeface="Rubik"/>
                <a:sym typeface="Rubik"/>
              </a:rPr>
              <a:t>di dalam keseluruhan dataset ini.</a:t>
            </a:r>
          </a:p>
          <a:p>
            <a:pPr marL="0" marR="0" lvl="0" indent="0" algn="just" rtl="0">
              <a:lnSpc>
                <a:spcPct val="150000"/>
              </a:lnSpc>
              <a:spcBef>
                <a:spcPts val="0"/>
              </a:spcBef>
              <a:spcAft>
                <a:spcPts val="0"/>
              </a:spcAft>
              <a:buClr>
                <a:schemeClr val="dk1"/>
              </a:buClr>
              <a:buSzPts val="1100"/>
              <a:buFont typeface="Arial"/>
              <a:buNone/>
            </a:pPr>
            <a:r>
              <a:rPr lang="en" sz="1200" i="0" u="none" strike="noStrike" cap="none" dirty="0">
                <a:solidFill>
                  <a:srgbClr val="000000"/>
                </a:solidFill>
                <a:latin typeface="Rubik"/>
                <a:ea typeface="Rubik"/>
                <a:cs typeface="Rubik"/>
                <a:sym typeface="Rubik"/>
              </a:rPr>
              <a:t>Pihak kimia Farma </a:t>
            </a:r>
            <a:r>
              <a:rPr lang="en" sz="1200" dirty="0">
                <a:latin typeface="Rubik"/>
                <a:ea typeface="Rubik"/>
                <a:cs typeface="Rubik"/>
                <a:sym typeface="Rubik"/>
              </a:rPr>
              <a:t>meminta untuk dibuatkan tabel analisa beserta visualisasi dalam bentuk dashboard, yang memiliki detail-detail yang akan dibahas lebih lanjut dalam project ini. Tools yang digunakan di antaranya adalah Google </a:t>
            </a:r>
            <a:r>
              <a:rPr lang="en" sz="1200" b="1" dirty="0">
                <a:latin typeface="Rubik"/>
                <a:ea typeface="Rubik"/>
                <a:cs typeface="Rubik"/>
                <a:sym typeface="Rubik"/>
              </a:rPr>
              <a:t>BigQuery </a:t>
            </a:r>
            <a:r>
              <a:rPr lang="en" sz="1200" dirty="0">
                <a:latin typeface="Rubik"/>
                <a:ea typeface="Rubik"/>
                <a:cs typeface="Rubik"/>
                <a:sym typeface="Rubik"/>
              </a:rPr>
              <a:t>SQL dan Google </a:t>
            </a:r>
            <a:r>
              <a:rPr lang="en" sz="1200" b="1" dirty="0">
                <a:latin typeface="Rubik"/>
                <a:ea typeface="Rubik"/>
                <a:cs typeface="Rubik"/>
                <a:sym typeface="Rubik"/>
              </a:rPr>
              <a:t>Looker Studio </a:t>
            </a:r>
            <a:r>
              <a:rPr lang="en" sz="1200" dirty="0">
                <a:latin typeface="Rubik"/>
                <a:ea typeface="Rubik"/>
                <a:cs typeface="Rubik"/>
                <a:sym typeface="Rubik"/>
              </a:rPr>
              <a:t>sebagai platform visualisasi.</a:t>
            </a:r>
            <a:endParaRPr lang="en" sz="1200" i="0" u="none" strike="noStrike" cap="none" dirty="0">
              <a:solidFill>
                <a:srgbClr val="000000"/>
              </a:solidFill>
              <a:latin typeface="Rubik"/>
              <a:ea typeface="Rubik"/>
              <a:cs typeface="Rubik"/>
              <a:sym typeface="Rubik"/>
            </a:endParaRPr>
          </a:p>
        </p:txBody>
      </p:sp>
      <p:sp>
        <p:nvSpPr>
          <p:cNvPr id="112" name="Google Shape;112;g265ee868302_0_99"/>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13" name="Google Shape;113;g265ee868302_0_99"/>
          <p:cNvSpPr txBox="1"/>
          <p:nvPr/>
        </p:nvSpPr>
        <p:spPr>
          <a:xfrm>
            <a:off x="6565900" y="4681865"/>
            <a:ext cx="2578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explanation video </a:t>
            </a:r>
            <a:r>
              <a:rPr lang="en" sz="1200" b="1" dirty="0">
                <a:latin typeface="Rubik"/>
                <a:ea typeface="Rubik"/>
                <a:cs typeface="Rubik"/>
                <a:sym typeface="Rubik"/>
                <a:hlinkClick r:id="rId5"/>
              </a:rPr>
              <a:t>here</a:t>
            </a:r>
            <a:r>
              <a:rPr lang="en" sz="1200" b="1" dirty="0">
                <a:latin typeface="Rubik"/>
                <a:ea typeface="Rubik"/>
                <a:cs typeface="Rubik"/>
                <a:sym typeface="Rubik"/>
              </a:rPr>
              <a:t>!</a:t>
            </a:r>
          </a:p>
        </p:txBody>
      </p:sp>
      <p:sp>
        <p:nvSpPr>
          <p:cNvPr id="7" name="Google Shape;113;g265ee868302_0_99">
            <a:extLst>
              <a:ext uri="{FF2B5EF4-FFF2-40B4-BE49-F238E27FC236}">
                <a16:creationId xmlns:a16="http://schemas.microsoft.com/office/drawing/2014/main" id="{3B6F9D3C-28AC-428F-965F-FFB7E6B46E93}"/>
              </a:ext>
            </a:extLst>
          </p:cNvPr>
          <p:cNvSpPr txBox="1"/>
          <p:nvPr/>
        </p:nvSpPr>
        <p:spPr>
          <a:xfrm>
            <a:off x="1" y="4681865"/>
            <a:ext cx="3089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GitHub </a:t>
            </a:r>
            <a:r>
              <a:rPr lang="en" sz="1200" b="1" dirty="0">
                <a:latin typeface="Rubik"/>
                <a:ea typeface="Rubik"/>
                <a:cs typeface="Rubik"/>
                <a:sym typeface="Rubik"/>
                <a:hlinkClick r:id="rId6"/>
              </a:rPr>
              <a:t>here</a:t>
            </a:r>
            <a:r>
              <a:rPr lang="en" sz="1200" b="1" dirty="0">
                <a:latin typeface="Rubik"/>
                <a:ea typeface="Rubik"/>
                <a:cs typeface="Rubik"/>
                <a:sym typeface="Rubik"/>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sp>
        <p:nvSpPr>
          <p:cNvPr id="7" name="Google Shape;129;g23ec2985a68_1_42">
            <a:extLst>
              <a:ext uri="{FF2B5EF4-FFF2-40B4-BE49-F238E27FC236}">
                <a16:creationId xmlns:a16="http://schemas.microsoft.com/office/drawing/2014/main" id="{4DB5FFB7-F1C3-48A0-BEF5-64EE85BC0ABD}"/>
              </a:ext>
            </a:extLst>
          </p:cNvPr>
          <p:cNvSpPr txBox="1"/>
          <p:nvPr/>
        </p:nvSpPr>
        <p:spPr>
          <a:xfrm>
            <a:off x="254502" y="1178963"/>
            <a:ext cx="3405171" cy="4247286"/>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228600" lvl="0" indent="-228600" algn="l" rtl="0">
              <a:lnSpc>
                <a:spcPct val="150000"/>
              </a:lnSpc>
              <a:spcBef>
                <a:spcPts val="0"/>
              </a:spcBef>
              <a:spcAft>
                <a:spcPts val="0"/>
              </a:spcAft>
              <a:buClr>
                <a:schemeClr val="dk1"/>
              </a:buClr>
              <a:buSzPts val="1400"/>
              <a:buFont typeface="+mj-lt"/>
              <a:buAutoNum type="arabicPeriod"/>
            </a:pPr>
            <a:r>
              <a:rPr lang="en" sz="1200" b="1" dirty="0">
                <a:solidFill>
                  <a:schemeClr val="dk1"/>
                </a:solidFill>
                <a:latin typeface="Rubik"/>
                <a:ea typeface="Rubik"/>
                <a:cs typeface="Rubik"/>
                <a:sym typeface="Rubik"/>
              </a:rPr>
              <a:t>Dimulai dengan membuat project baru dengan nama ‘Rakamin KF Analytics’ pada google BigQuery</a:t>
            </a:r>
          </a:p>
          <a:p>
            <a:pPr marL="228600" lvl="0" indent="-228600" algn="l" rtl="0">
              <a:lnSpc>
                <a:spcPct val="150000"/>
              </a:lnSpc>
              <a:spcBef>
                <a:spcPts val="0"/>
              </a:spcBef>
              <a:spcAft>
                <a:spcPts val="0"/>
              </a:spcAft>
              <a:buClr>
                <a:schemeClr val="dk1"/>
              </a:buClr>
              <a:buSzPts val="1400"/>
              <a:buFont typeface="+mj-lt"/>
              <a:buAutoNum type="arabicPeriod"/>
            </a:pPr>
            <a:r>
              <a:rPr lang="en-ID" sz="1200" b="1" dirty="0">
                <a:solidFill>
                  <a:schemeClr val="dk1"/>
                </a:solidFill>
                <a:latin typeface="Rubik"/>
                <a:ea typeface="Rubik"/>
                <a:cs typeface="Rubik"/>
                <a:sym typeface="Rubik"/>
              </a:rPr>
              <a:t>S</a:t>
            </a:r>
            <a:r>
              <a:rPr lang="en" sz="1200" b="1" dirty="0">
                <a:solidFill>
                  <a:schemeClr val="dk1"/>
                </a:solidFill>
                <a:latin typeface="Rubik"/>
                <a:ea typeface="Rubik"/>
                <a:cs typeface="Rubik"/>
                <a:sym typeface="Rubik"/>
              </a:rPr>
              <a:t>elanjutnya, klik add dan pilih local file, </a:t>
            </a:r>
            <a:r>
              <a:rPr lang="en" sz="1200" dirty="0">
                <a:solidFill>
                  <a:schemeClr val="dk1"/>
                </a:solidFill>
                <a:latin typeface="Rubik"/>
                <a:ea typeface="Rubik"/>
                <a:cs typeface="Rubik"/>
                <a:sym typeface="Rubik"/>
              </a:rPr>
              <a:t>lalu upload file dengan format file CSV.</a:t>
            </a:r>
          </a:p>
          <a:p>
            <a:pPr marL="228600" lvl="0" indent="-228600" algn="l" rtl="0">
              <a:lnSpc>
                <a:spcPct val="150000"/>
              </a:lnSpc>
              <a:spcBef>
                <a:spcPts val="0"/>
              </a:spcBef>
              <a:spcAft>
                <a:spcPts val="0"/>
              </a:spcAft>
              <a:buClr>
                <a:schemeClr val="dk1"/>
              </a:buClr>
              <a:buSzPts val="1400"/>
              <a:buFont typeface="+mj-lt"/>
              <a:buAutoNum type="arabicPeriod"/>
            </a:pPr>
            <a:r>
              <a:rPr lang="en" sz="1200" dirty="0">
                <a:solidFill>
                  <a:schemeClr val="dk1"/>
                </a:solidFill>
                <a:latin typeface="Rubik"/>
                <a:ea typeface="Rubik"/>
                <a:cs typeface="Rubik"/>
                <a:sym typeface="Rubik"/>
              </a:rPr>
              <a:t>Jangan lupa masukkan nama tabel sesuai dengan permintaan user</a:t>
            </a:r>
          </a:p>
          <a:p>
            <a:pPr marL="228600" lvl="0" indent="-228600" algn="l" rtl="0">
              <a:lnSpc>
                <a:spcPct val="150000"/>
              </a:lnSpc>
              <a:spcBef>
                <a:spcPts val="0"/>
              </a:spcBef>
              <a:spcAft>
                <a:spcPts val="0"/>
              </a:spcAft>
              <a:buClr>
                <a:schemeClr val="dk1"/>
              </a:buClr>
              <a:buSzPts val="1400"/>
              <a:buFont typeface="+mj-lt"/>
              <a:buAutoNum type="arabicPeriod"/>
            </a:pPr>
            <a:r>
              <a:rPr lang="en-ID" sz="1200" dirty="0">
                <a:solidFill>
                  <a:schemeClr val="dk1"/>
                </a:solidFill>
                <a:latin typeface="Rubik"/>
                <a:ea typeface="Rubik"/>
                <a:cs typeface="Rubik"/>
                <a:sym typeface="Rubik"/>
              </a:rPr>
              <a:t>D</a:t>
            </a:r>
            <a:r>
              <a:rPr lang="en" sz="1200" dirty="0">
                <a:solidFill>
                  <a:schemeClr val="dk1"/>
                </a:solidFill>
                <a:latin typeface="Rubik"/>
                <a:ea typeface="Rubik"/>
                <a:cs typeface="Rubik"/>
                <a:sym typeface="Rubik"/>
              </a:rPr>
              <a:t>ilanjut dengan menyalakan fitur auto-detect schema agar data tidak perlu diset manual untuk masing-masing kolom / featurenya.</a:t>
            </a:r>
          </a:p>
          <a:p>
            <a:pPr marL="228600" lvl="0" indent="-228600" algn="l" rtl="0">
              <a:lnSpc>
                <a:spcPct val="150000"/>
              </a:lnSpc>
              <a:spcBef>
                <a:spcPts val="0"/>
              </a:spcBef>
              <a:spcAft>
                <a:spcPts val="0"/>
              </a:spcAft>
              <a:buClr>
                <a:schemeClr val="dk1"/>
              </a:buClr>
              <a:buSzPts val="1400"/>
              <a:buFont typeface="+mj-lt"/>
              <a:buAutoNum type="arabicPeriod"/>
            </a:pPr>
            <a:r>
              <a:rPr lang="en" sz="1200" dirty="0">
                <a:solidFill>
                  <a:schemeClr val="dk1"/>
                </a:solidFill>
                <a:latin typeface="Rubik"/>
                <a:ea typeface="Rubik"/>
                <a:cs typeface="Rubik"/>
                <a:sym typeface="Rubik"/>
              </a:rPr>
              <a:t>Dataset siap untuk digunakan.</a:t>
            </a:r>
          </a:p>
          <a:p>
            <a:pPr marL="228600" lvl="0" indent="-228600" algn="l" rtl="0">
              <a:lnSpc>
                <a:spcPct val="150000"/>
              </a:lnSpc>
              <a:spcBef>
                <a:spcPts val="0"/>
              </a:spcBef>
              <a:spcAft>
                <a:spcPts val="0"/>
              </a:spcAft>
              <a:buClr>
                <a:schemeClr val="dk1"/>
              </a:buClr>
              <a:buSzPts val="1400"/>
              <a:buFont typeface="+mj-lt"/>
              <a:buAutoNum type="arabicPeriod"/>
            </a:pPr>
            <a:endParaRPr lang="en" sz="1200" dirty="0">
              <a:solidFill>
                <a:schemeClr val="dk1"/>
              </a:solidFill>
              <a:latin typeface="Rubik"/>
              <a:ea typeface="Rubik"/>
              <a:cs typeface="Rubik"/>
              <a:sym typeface="Rubik"/>
            </a:endParaRPr>
          </a:p>
          <a:p>
            <a:pPr marL="228600" lvl="0" indent="-228600" algn="l" rtl="0">
              <a:lnSpc>
                <a:spcPct val="150000"/>
              </a:lnSpc>
              <a:spcBef>
                <a:spcPts val="0"/>
              </a:spcBef>
              <a:spcAft>
                <a:spcPts val="0"/>
              </a:spcAft>
              <a:buClr>
                <a:schemeClr val="dk1"/>
              </a:buClr>
              <a:buSzPts val="1400"/>
              <a:buFont typeface="+mj-lt"/>
              <a:buAutoNum type="arabicPeriod"/>
            </a:pPr>
            <a:endParaRPr sz="2000" dirty="0">
              <a:latin typeface="Rubik"/>
              <a:ea typeface="Rubik"/>
              <a:cs typeface="Rubik"/>
              <a:sym typeface="Rubik"/>
            </a:endParaRPr>
          </a:p>
        </p:txBody>
      </p:sp>
      <p:pic>
        <p:nvPicPr>
          <p:cNvPr id="3" name="Picture 2">
            <a:extLst>
              <a:ext uri="{FF2B5EF4-FFF2-40B4-BE49-F238E27FC236}">
                <a16:creationId xmlns:a16="http://schemas.microsoft.com/office/drawing/2014/main" id="{9937A1D6-8430-454A-9F05-21B7A7BE1BC5}"/>
              </a:ext>
            </a:extLst>
          </p:cNvPr>
          <p:cNvPicPr>
            <a:picLocks noChangeAspect="1"/>
          </p:cNvPicPr>
          <p:nvPr/>
        </p:nvPicPr>
        <p:blipFill>
          <a:blip r:embed="rId5"/>
          <a:stretch>
            <a:fillRect/>
          </a:stretch>
        </p:blipFill>
        <p:spPr>
          <a:xfrm>
            <a:off x="3895324" y="1056951"/>
            <a:ext cx="4908176" cy="1895419"/>
          </a:xfrm>
          <a:prstGeom prst="rect">
            <a:avLst/>
          </a:prstGeom>
        </p:spPr>
      </p:pic>
      <p:pic>
        <p:nvPicPr>
          <p:cNvPr id="5" name="Picture 4">
            <a:extLst>
              <a:ext uri="{FF2B5EF4-FFF2-40B4-BE49-F238E27FC236}">
                <a16:creationId xmlns:a16="http://schemas.microsoft.com/office/drawing/2014/main" id="{CA09DA61-F97D-40F3-B124-102BF598AEAE}"/>
              </a:ext>
            </a:extLst>
          </p:cNvPr>
          <p:cNvPicPr>
            <a:picLocks noChangeAspect="1"/>
          </p:cNvPicPr>
          <p:nvPr/>
        </p:nvPicPr>
        <p:blipFill>
          <a:blip r:embed="rId6"/>
          <a:stretch>
            <a:fillRect/>
          </a:stretch>
        </p:blipFill>
        <p:spPr>
          <a:xfrm>
            <a:off x="3895324" y="3091414"/>
            <a:ext cx="2599731" cy="1834328"/>
          </a:xfrm>
          <a:prstGeom prst="rect">
            <a:avLst/>
          </a:prstGeom>
        </p:spPr>
      </p:pic>
      <p:pic>
        <p:nvPicPr>
          <p:cNvPr id="9" name="Picture 8">
            <a:extLst>
              <a:ext uri="{FF2B5EF4-FFF2-40B4-BE49-F238E27FC236}">
                <a16:creationId xmlns:a16="http://schemas.microsoft.com/office/drawing/2014/main" id="{DBB1C6B7-5AC5-4D77-935E-3B592085A3DE}"/>
              </a:ext>
            </a:extLst>
          </p:cNvPr>
          <p:cNvPicPr>
            <a:picLocks noChangeAspect="1"/>
          </p:cNvPicPr>
          <p:nvPr/>
        </p:nvPicPr>
        <p:blipFill>
          <a:blip r:embed="rId7"/>
          <a:stretch>
            <a:fillRect/>
          </a:stretch>
        </p:blipFill>
        <p:spPr>
          <a:xfrm>
            <a:off x="6567448" y="3093720"/>
            <a:ext cx="4121432" cy="18297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sp>
        <p:nvSpPr>
          <p:cNvPr id="7" name="Google Shape;129;g23ec2985a68_1_42">
            <a:extLst>
              <a:ext uri="{FF2B5EF4-FFF2-40B4-BE49-F238E27FC236}">
                <a16:creationId xmlns:a16="http://schemas.microsoft.com/office/drawing/2014/main" id="{4DB5FFB7-F1C3-48A0-BEF5-64EE85BC0ABD}"/>
              </a:ext>
            </a:extLst>
          </p:cNvPr>
          <p:cNvSpPr txBox="1"/>
          <p:nvPr/>
        </p:nvSpPr>
        <p:spPr>
          <a:xfrm>
            <a:off x="254502" y="1178963"/>
            <a:ext cx="3405171" cy="4247286"/>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228600" lvl="0" indent="-228600" algn="l" rtl="0">
              <a:lnSpc>
                <a:spcPct val="150000"/>
              </a:lnSpc>
              <a:spcBef>
                <a:spcPts val="0"/>
              </a:spcBef>
              <a:spcAft>
                <a:spcPts val="0"/>
              </a:spcAft>
              <a:buClr>
                <a:schemeClr val="dk1"/>
              </a:buClr>
              <a:buSzPts val="1400"/>
              <a:buFont typeface="+mj-lt"/>
              <a:buAutoNum type="arabicPeriod"/>
            </a:pPr>
            <a:r>
              <a:rPr lang="en" sz="1200" dirty="0">
                <a:solidFill>
                  <a:schemeClr val="dk1"/>
                </a:solidFill>
                <a:latin typeface="Rubik"/>
                <a:ea typeface="Rubik"/>
                <a:cs typeface="Rubik"/>
                <a:sym typeface="Rubik"/>
              </a:rPr>
              <a:t>Dimulai dengan membuat project baru dengan nama ‘Rakamin KF Analytics’ pada google BigQuery</a:t>
            </a:r>
          </a:p>
          <a:p>
            <a:pPr marL="228600" lvl="0" indent="-228600" algn="l" rtl="0">
              <a:lnSpc>
                <a:spcPct val="150000"/>
              </a:lnSpc>
              <a:spcBef>
                <a:spcPts val="0"/>
              </a:spcBef>
              <a:spcAft>
                <a:spcPts val="0"/>
              </a:spcAft>
              <a:buClr>
                <a:schemeClr val="dk1"/>
              </a:buClr>
              <a:buSzPts val="1400"/>
              <a:buFont typeface="+mj-lt"/>
              <a:buAutoNum type="arabicPeriod"/>
            </a:pPr>
            <a:r>
              <a:rPr lang="en-ID" sz="1200" dirty="0">
                <a:solidFill>
                  <a:schemeClr val="dk1"/>
                </a:solidFill>
                <a:latin typeface="Rubik"/>
                <a:ea typeface="Rubik"/>
                <a:cs typeface="Rubik"/>
                <a:sym typeface="Rubik"/>
              </a:rPr>
              <a:t>S</a:t>
            </a:r>
            <a:r>
              <a:rPr lang="en" sz="1200" dirty="0">
                <a:solidFill>
                  <a:schemeClr val="dk1"/>
                </a:solidFill>
                <a:latin typeface="Rubik"/>
                <a:ea typeface="Rubik"/>
                <a:cs typeface="Rubik"/>
                <a:sym typeface="Rubik"/>
              </a:rPr>
              <a:t>elanjutnya, klik add dan pilih local file, </a:t>
            </a:r>
            <a:r>
              <a:rPr lang="en" sz="1200" b="1" dirty="0">
                <a:solidFill>
                  <a:schemeClr val="dk1"/>
                </a:solidFill>
                <a:latin typeface="Rubik"/>
                <a:ea typeface="Rubik"/>
                <a:cs typeface="Rubik"/>
                <a:sym typeface="Rubik"/>
              </a:rPr>
              <a:t>lalu upload file dengan format file CSV.</a:t>
            </a:r>
          </a:p>
          <a:p>
            <a:pPr marL="228600" lvl="0" indent="-228600" algn="l" rtl="0">
              <a:lnSpc>
                <a:spcPct val="150000"/>
              </a:lnSpc>
              <a:spcBef>
                <a:spcPts val="0"/>
              </a:spcBef>
              <a:spcAft>
                <a:spcPts val="0"/>
              </a:spcAft>
              <a:buClr>
                <a:schemeClr val="dk1"/>
              </a:buClr>
              <a:buSzPts val="1400"/>
              <a:buFont typeface="+mj-lt"/>
              <a:buAutoNum type="arabicPeriod"/>
            </a:pPr>
            <a:r>
              <a:rPr lang="en" sz="1200" b="1" dirty="0">
                <a:solidFill>
                  <a:schemeClr val="dk1"/>
                </a:solidFill>
                <a:latin typeface="Rubik"/>
                <a:ea typeface="Rubik"/>
                <a:cs typeface="Rubik"/>
                <a:sym typeface="Rubik"/>
              </a:rPr>
              <a:t>Jangan lupa masukkan nama tabel sesuai dengan permintaan user</a:t>
            </a:r>
          </a:p>
          <a:p>
            <a:pPr marL="228600" lvl="0" indent="-228600" algn="l" rtl="0">
              <a:lnSpc>
                <a:spcPct val="150000"/>
              </a:lnSpc>
              <a:spcBef>
                <a:spcPts val="0"/>
              </a:spcBef>
              <a:spcAft>
                <a:spcPts val="0"/>
              </a:spcAft>
              <a:buClr>
                <a:schemeClr val="dk1"/>
              </a:buClr>
              <a:buSzPts val="1400"/>
              <a:buFont typeface="+mj-lt"/>
              <a:buAutoNum type="arabicPeriod"/>
            </a:pPr>
            <a:r>
              <a:rPr lang="en-ID" sz="1200" b="1" dirty="0">
                <a:solidFill>
                  <a:schemeClr val="dk1"/>
                </a:solidFill>
                <a:latin typeface="Rubik"/>
                <a:ea typeface="Rubik"/>
                <a:cs typeface="Rubik"/>
                <a:sym typeface="Rubik"/>
              </a:rPr>
              <a:t>D</a:t>
            </a:r>
            <a:r>
              <a:rPr lang="en" sz="1200" b="1" dirty="0">
                <a:solidFill>
                  <a:schemeClr val="dk1"/>
                </a:solidFill>
                <a:latin typeface="Rubik"/>
                <a:ea typeface="Rubik"/>
                <a:cs typeface="Rubik"/>
                <a:sym typeface="Rubik"/>
              </a:rPr>
              <a:t>ilanjut dengan menyalakan fitur auto-detect schema agar data tidak perlu diset manual untuk masing-masing kolom / featurenya.</a:t>
            </a:r>
          </a:p>
          <a:p>
            <a:pPr marL="228600" lvl="0" indent="-228600" algn="l" rtl="0">
              <a:lnSpc>
                <a:spcPct val="150000"/>
              </a:lnSpc>
              <a:spcBef>
                <a:spcPts val="0"/>
              </a:spcBef>
              <a:spcAft>
                <a:spcPts val="0"/>
              </a:spcAft>
              <a:buClr>
                <a:schemeClr val="dk1"/>
              </a:buClr>
              <a:buSzPts val="1400"/>
              <a:buFont typeface="+mj-lt"/>
              <a:buAutoNum type="arabicPeriod"/>
            </a:pPr>
            <a:r>
              <a:rPr lang="en" sz="1200" dirty="0">
                <a:solidFill>
                  <a:schemeClr val="dk1"/>
                </a:solidFill>
                <a:latin typeface="Rubik"/>
                <a:ea typeface="Rubik"/>
                <a:cs typeface="Rubik"/>
                <a:sym typeface="Rubik"/>
              </a:rPr>
              <a:t>Dataset siap untuk digunakan.</a:t>
            </a:r>
          </a:p>
          <a:p>
            <a:pPr marL="228600" lvl="0" indent="-228600" algn="l" rtl="0">
              <a:lnSpc>
                <a:spcPct val="150000"/>
              </a:lnSpc>
              <a:spcBef>
                <a:spcPts val="0"/>
              </a:spcBef>
              <a:spcAft>
                <a:spcPts val="0"/>
              </a:spcAft>
              <a:buClr>
                <a:schemeClr val="dk1"/>
              </a:buClr>
              <a:buSzPts val="1400"/>
              <a:buFont typeface="+mj-lt"/>
              <a:buAutoNum type="arabicPeriod"/>
            </a:pPr>
            <a:endParaRPr lang="en" sz="1200" dirty="0">
              <a:solidFill>
                <a:schemeClr val="dk1"/>
              </a:solidFill>
              <a:latin typeface="Rubik"/>
              <a:ea typeface="Rubik"/>
              <a:cs typeface="Rubik"/>
              <a:sym typeface="Rubik"/>
            </a:endParaRPr>
          </a:p>
          <a:p>
            <a:pPr marL="228600" lvl="0" indent="-228600" algn="l" rtl="0">
              <a:lnSpc>
                <a:spcPct val="150000"/>
              </a:lnSpc>
              <a:spcBef>
                <a:spcPts val="0"/>
              </a:spcBef>
              <a:spcAft>
                <a:spcPts val="0"/>
              </a:spcAft>
              <a:buClr>
                <a:schemeClr val="dk1"/>
              </a:buClr>
              <a:buSzPts val="1400"/>
              <a:buFont typeface="+mj-lt"/>
              <a:buAutoNum type="arabicPeriod"/>
            </a:pPr>
            <a:endParaRPr sz="2000" dirty="0">
              <a:latin typeface="Rubik"/>
              <a:ea typeface="Rubik"/>
              <a:cs typeface="Rubik"/>
              <a:sym typeface="Rubik"/>
            </a:endParaRPr>
          </a:p>
        </p:txBody>
      </p:sp>
      <p:pic>
        <p:nvPicPr>
          <p:cNvPr id="11" name="Picture 10">
            <a:extLst>
              <a:ext uri="{FF2B5EF4-FFF2-40B4-BE49-F238E27FC236}">
                <a16:creationId xmlns:a16="http://schemas.microsoft.com/office/drawing/2014/main" id="{BF664A30-F0B8-4E64-BF38-265ECC3C3EC7}"/>
              </a:ext>
            </a:extLst>
          </p:cNvPr>
          <p:cNvPicPr>
            <a:picLocks noChangeAspect="1"/>
          </p:cNvPicPr>
          <p:nvPr/>
        </p:nvPicPr>
        <p:blipFill>
          <a:blip r:embed="rId5"/>
          <a:stretch>
            <a:fillRect/>
          </a:stretch>
        </p:blipFill>
        <p:spPr>
          <a:xfrm>
            <a:off x="3715908" y="1085843"/>
            <a:ext cx="5173590" cy="3872032"/>
          </a:xfrm>
          <a:prstGeom prst="rect">
            <a:avLst/>
          </a:prstGeom>
        </p:spPr>
      </p:pic>
    </p:spTree>
    <p:extLst>
      <p:ext uri="{BB962C8B-B14F-4D97-AF65-F5344CB8AC3E}">
        <p14:creationId xmlns:p14="http://schemas.microsoft.com/office/powerpoint/2010/main" val="797079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sp>
        <p:nvSpPr>
          <p:cNvPr id="7" name="Google Shape;129;g23ec2985a68_1_42">
            <a:extLst>
              <a:ext uri="{FF2B5EF4-FFF2-40B4-BE49-F238E27FC236}">
                <a16:creationId xmlns:a16="http://schemas.microsoft.com/office/drawing/2014/main" id="{4DB5FFB7-F1C3-48A0-BEF5-64EE85BC0ABD}"/>
              </a:ext>
            </a:extLst>
          </p:cNvPr>
          <p:cNvSpPr txBox="1"/>
          <p:nvPr/>
        </p:nvSpPr>
        <p:spPr>
          <a:xfrm>
            <a:off x="254502" y="1178963"/>
            <a:ext cx="3405171" cy="4247286"/>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228600" lvl="0" indent="-228600" algn="l" rtl="0">
              <a:lnSpc>
                <a:spcPct val="150000"/>
              </a:lnSpc>
              <a:spcBef>
                <a:spcPts val="0"/>
              </a:spcBef>
              <a:spcAft>
                <a:spcPts val="0"/>
              </a:spcAft>
              <a:buClr>
                <a:schemeClr val="dk1"/>
              </a:buClr>
              <a:buSzPts val="1400"/>
              <a:buFont typeface="+mj-lt"/>
              <a:buAutoNum type="arabicPeriod"/>
            </a:pPr>
            <a:r>
              <a:rPr lang="en" sz="1200" dirty="0">
                <a:solidFill>
                  <a:schemeClr val="dk1"/>
                </a:solidFill>
                <a:latin typeface="Rubik"/>
                <a:ea typeface="Rubik"/>
                <a:cs typeface="Rubik"/>
                <a:sym typeface="Rubik"/>
              </a:rPr>
              <a:t>Dimulai dengan membuat project baru dengan nama ‘Rakamin KF Analytics’ pada google BigQuery</a:t>
            </a:r>
          </a:p>
          <a:p>
            <a:pPr marL="228600" lvl="0" indent="-228600" algn="l" rtl="0">
              <a:lnSpc>
                <a:spcPct val="150000"/>
              </a:lnSpc>
              <a:spcBef>
                <a:spcPts val="0"/>
              </a:spcBef>
              <a:spcAft>
                <a:spcPts val="0"/>
              </a:spcAft>
              <a:buClr>
                <a:schemeClr val="dk1"/>
              </a:buClr>
              <a:buSzPts val="1400"/>
              <a:buFont typeface="+mj-lt"/>
              <a:buAutoNum type="arabicPeriod"/>
            </a:pPr>
            <a:r>
              <a:rPr lang="en-ID" sz="1200" dirty="0">
                <a:solidFill>
                  <a:schemeClr val="dk1"/>
                </a:solidFill>
                <a:latin typeface="Rubik"/>
                <a:ea typeface="Rubik"/>
                <a:cs typeface="Rubik"/>
                <a:sym typeface="Rubik"/>
              </a:rPr>
              <a:t>S</a:t>
            </a:r>
            <a:r>
              <a:rPr lang="en" sz="1200" dirty="0">
                <a:solidFill>
                  <a:schemeClr val="dk1"/>
                </a:solidFill>
                <a:latin typeface="Rubik"/>
                <a:ea typeface="Rubik"/>
                <a:cs typeface="Rubik"/>
                <a:sym typeface="Rubik"/>
              </a:rPr>
              <a:t>elanjutnya, klik add dan pilih local file, lalu upload file dengan format file CSV.</a:t>
            </a:r>
          </a:p>
          <a:p>
            <a:pPr marL="228600" lvl="0" indent="-228600" algn="l" rtl="0">
              <a:lnSpc>
                <a:spcPct val="150000"/>
              </a:lnSpc>
              <a:spcBef>
                <a:spcPts val="0"/>
              </a:spcBef>
              <a:spcAft>
                <a:spcPts val="0"/>
              </a:spcAft>
              <a:buClr>
                <a:schemeClr val="dk1"/>
              </a:buClr>
              <a:buSzPts val="1400"/>
              <a:buFont typeface="+mj-lt"/>
              <a:buAutoNum type="arabicPeriod"/>
            </a:pPr>
            <a:r>
              <a:rPr lang="en" sz="1200" dirty="0">
                <a:solidFill>
                  <a:schemeClr val="dk1"/>
                </a:solidFill>
                <a:latin typeface="Rubik"/>
                <a:ea typeface="Rubik"/>
                <a:cs typeface="Rubik"/>
                <a:sym typeface="Rubik"/>
              </a:rPr>
              <a:t>Jangan lupa masukkan nama tabel sesuai dengan permintaan user</a:t>
            </a:r>
          </a:p>
          <a:p>
            <a:pPr marL="228600" lvl="0" indent="-228600" algn="l" rtl="0">
              <a:lnSpc>
                <a:spcPct val="150000"/>
              </a:lnSpc>
              <a:spcBef>
                <a:spcPts val="0"/>
              </a:spcBef>
              <a:spcAft>
                <a:spcPts val="0"/>
              </a:spcAft>
              <a:buClr>
                <a:schemeClr val="dk1"/>
              </a:buClr>
              <a:buSzPts val="1400"/>
              <a:buFont typeface="+mj-lt"/>
              <a:buAutoNum type="arabicPeriod"/>
            </a:pPr>
            <a:r>
              <a:rPr lang="en-ID" sz="1200" dirty="0">
                <a:solidFill>
                  <a:schemeClr val="dk1"/>
                </a:solidFill>
                <a:latin typeface="Rubik"/>
                <a:ea typeface="Rubik"/>
                <a:cs typeface="Rubik"/>
                <a:sym typeface="Rubik"/>
              </a:rPr>
              <a:t>D</a:t>
            </a:r>
            <a:r>
              <a:rPr lang="en" sz="1200" dirty="0">
                <a:solidFill>
                  <a:schemeClr val="dk1"/>
                </a:solidFill>
                <a:latin typeface="Rubik"/>
                <a:ea typeface="Rubik"/>
                <a:cs typeface="Rubik"/>
                <a:sym typeface="Rubik"/>
              </a:rPr>
              <a:t>ilanjut dengan menyalakan fitur auto-detect schema agar data tidak perlu diset manual untuk masing-masing kolom / featurenya.</a:t>
            </a:r>
          </a:p>
          <a:p>
            <a:pPr marL="228600" lvl="0" indent="-228600" algn="l" rtl="0">
              <a:lnSpc>
                <a:spcPct val="150000"/>
              </a:lnSpc>
              <a:spcBef>
                <a:spcPts val="0"/>
              </a:spcBef>
              <a:spcAft>
                <a:spcPts val="0"/>
              </a:spcAft>
              <a:buClr>
                <a:schemeClr val="dk1"/>
              </a:buClr>
              <a:buSzPts val="1400"/>
              <a:buFont typeface="+mj-lt"/>
              <a:buAutoNum type="arabicPeriod"/>
            </a:pPr>
            <a:r>
              <a:rPr lang="en" sz="1200" b="1" dirty="0">
                <a:solidFill>
                  <a:schemeClr val="dk1"/>
                </a:solidFill>
                <a:latin typeface="Rubik"/>
                <a:ea typeface="Rubik"/>
                <a:cs typeface="Rubik"/>
                <a:sym typeface="Rubik"/>
              </a:rPr>
              <a:t>Dataset siap untuk digunakan.</a:t>
            </a:r>
          </a:p>
          <a:p>
            <a:pPr marL="228600" lvl="0" indent="-228600" algn="l" rtl="0">
              <a:lnSpc>
                <a:spcPct val="150000"/>
              </a:lnSpc>
              <a:spcBef>
                <a:spcPts val="0"/>
              </a:spcBef>
              <a:spcAft>
                <a:spcPts val="0"/>
              </a:spcAft>
              <a:buClr>
                <a:schemeClr val="dk1"/>
              </a:buClr>
              <a:buSzPts val="1400"/>
              <a:buFont typeface="+mj-lt"/>
              <a:buAutoNum type="arabicPeriod"/>
            </a:pPr>
            <a:endParaRPr lang="en" sz="1200" dirty="0">
              <a:solidFill>
                <a:schemeClr val="dk1"/>
              </a:solidFill>
              <a:latin typeface="Rubik"/>
              <a:ea typeface="Rubik"/>
              <a:cs typeface="Rubik"/>
              <a:sym typeface="Rubik"/>
            </a:endParaRPr>
          </a:p>
          <a:p>
            <a:pPr marL="228600" lvl="0" indent="-228600" algn="l" rtl="0">
              <a:lnSpc>
                <a:spcPct val="150000"/>
              </a:lnSpc>
              <a:spcBef>
                <a:spcPts val="0"/>
              </a:spcBef>
              <a:spcAft>
                <a:spcPts val="0"/>
              </a:spcAft>
              <a:buClr>
                <a:schemeClr val="dk1"/>
              </a:buClr>
              <a:buSzPts val="1400"/>
              <a:buFont typeface="+mj-lt"/>
              <a:buAutoNum type="arabicPeriod"/>
            </a:pPr>
            <a:endParaRPr sz="2000" dirty="0">
              <a:latin typeface="Rubik"/>
              <a:ea typeface="Rubik"/>
              <a:cs typeface="Rubik"/>
              <a:sym typeface="Rubik"/>
            </a:endParaRPr>
          </a:p>
        </p:txBody>
      </p:sp>
      <p:pic>
        <p:nvPicPr>
          <p:cNvPr id="13" name="Picture 12">
            <a:extLst>
              <a:ext uri="{FF2B5EF4-FFF2-40B4-BE49-F238E27FC236}">
                <a16:creationId xmlns:a16="http://schemas.microsoft.com/office/drawing/2014/main" id="{D6FA8964-A7BA-4632-B620-E1D31E37DD04}"/>
              </a:ext>
            </a:extLst>
          </p:cNvPr>
          <p:cNvPicPr>
            <a:picLocks noChangeAspect="1"/>
          </p:cNvPicPr>
          <p:nvPr/>
        </p:nvPicPr>
        <p:blipFill>
          <a:blip r:embed="rId5"/>
          <a:stretch>
            <a:fillRect/>
          </a:stretch>
        </p:blipFill>
        <p:spPr>
          <a:xfrm>
            <a:off x="4006049" y="1684065"/>
            <a:ext cx="4392069" cy="2414762"/>
          </a:xfrm>
          <a:prstGeom prst="rect">
            <a:avLst/>
          </a:prstGeom>
        </p:spPr>
      </p:pic>
    </p:spTree>
    <p:extLst>
      <p:ext uri="{BB962C8B-B14F-4D97-AF65-F5344CB8AC3E}">
        <p14:creationId xmlns:p14="http://schemas.microsoft.com/office/powerpoint/2010/main" val="1931795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1495</Words>
  <Application>Microsoft Office PowerPoint</Application>
  <PresentationFormat>On-screen Show (16:9)</PresentationFormat>
  <Paragraphs>130</Paragraphs>
  <Slides>15</Slides>
  <Notes>15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Cambria Math</vt:lpstr>
      <vt:lpstr>Rubik Light</vt:lpstr>
      <vt:lpstr>Rubik SemiBold</vt:lpstr>
      <vt:lpstr>Rubik Medium</vt:lpstr>
      <vt:lpstr>Courier New</vt:lpstr>
      <vt:lpstr>Rubik</vt:lpstr>
      <vt:lpstr>Simple Light</vt:lpstr>
      <vt:lpstr>PowerPoint Presentation</vt:lpstr>
      <vt:lpstr>Disclaimer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Daviro Yota</dc:creator>
  <cp:lastModifiedBy>Daviro Yota</cp:lastModifiedBy>
  <cp:revision>17</cp:revision>
  <dcterms:modified xsi:type="dcterms:W3CDTF">2024-05-13T12:25:04Z</dcterms:modified>
</cp:coreProperties>
</file>